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76" r:id="rId2"/>
    <p:sldId id="328" r:id="rId3"/>
    <p:sldId id="327" r:id="rId4"/>
    <p:sldId id="320" r:id="rId5"/>
    <p:sldId id="405" r:id="rId6"/>
    <p:sldId id="394" r:id="rId7"/>
    <p:sldId id="374" r:id="rId8"/>
    <p:sldId id="375" r:id="rId9"/>
    <p:sldId id="368" r:id="rId10"/>
    <p:sldId id="379" r:id="rId11"/>
    <p:sldId id="376" r:id="rId12"/>
    <p:sldId id="378" r:id="rId13"/>
    <p:sldId id="392" r:id="rId14"/>
    <p:sldId id="391" r:id="rId15"/>
    <p:sldId id="402" r:id="rId16"/>
    <p:sldId id="380" r:id="rId17"/>
    <p:sldId id="381" r:id="rId18"/>
    <p:sldId id="382" r:id="rId19"/>
    <p:sldId id="383" r:id="rId20"/>
    <p:sldId id="384" r:id="rId21"/>
    <p:sldId id="359" r:id="rId22"/>
    <p:sldId id="385" r:id="rId23"/>
    <p:sldId id="389" r:id="rId24"/>
    <p:sldId id="407" r:id="rId25"/>
    <p:sldId id="408" r:id="rId26"/>
    <p:sldId id="409" r:id="rId27"/>
    <p:sldId id="361" r:id="rId28"/>
    <p:sldId id="410" r:id="rId29"/>
    <p:sldId id="411" r:id="rId30"/>
    <p:sldId id="412" r:id="rId31"/>
    <p:sldId id="413" r:id="rId32"/>
    <p:sldId id="414" r:id="rId33"/>
    <p:sldId id="415" r:id="rId34"/>
    <p:sldId id="416" r:id="rId35"/>
    <p:sldId id="417" r:id="rId36"/>
    <p:sldId id="418" r:id="rId37"/>
    <p:sldId id="419" r:id="rId38"/>
    <p:sldId id="420" r:id="rId39"/>
    <p:sldId id="421" r:id="rId40"/>
    <p:sldId id="422" r:id="rId41"/>
    <p:sldId id="406" r:id="rId42"/>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F81BD"/>
    <a:srgbClr val="000000"/>
    <a:srgbClr val="FFFF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86715" autoAdjust="0"/>
  </p:normalViewPr>
  <p:slideViewPr>
    <p:cSldViewPr>
      <p:cViewPr varScale="1">
        <p:scale>
          <a:sx n="65" d="100"/>
          <a:sy n="65" d="100"/>
        </p:scale>
        <p:origin x="-1518" y="-96"/>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E7C53B-08E3-4C25-A3F7-AEB3EF88BA2D}" type="datetimeFigureOut">
              <a:rPr lang="es-CL" smtClean="0"/>
              <a:t>12-04-2016</a:t>
            </a:fld>
            <a:endParaRPr lang="es-CL"/>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D658D0-3E5D-435A-BFD7-2EE335740A75}" type="slidenum">
              <a:rPr lang="es-CL" smtClean="0"/>
              <a:t>‹Nº›</a:t>
            </a:fld>
            <a:endParaRPr lang="es-CL"/>
          </a:p>
        </p:txBody>
      </p:sp>
    </p:spTree>
    <p:extLst>
      <p:ext uri="{BB962C8B-B14F-4D97-AF65-F5344CB8AC3E}">
        <p14:creationId xmlns:p14="http://schemas.microsoft.com/office/powerpoint/2010/main" val="159213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1</a:t>
            </a:fld>
            <a:endParaRPr lang="es-CL"/>
          </a:p>
        </p:txBody>
      </p:sp>
    </p:spTree>
    <p:extLst>
      <p:ext uri="{BB962C8B-B14F-4D97-AF65-F5344CB8AC3E}">
        <p14:creationId xmlns:p14="http://schemas.microsoft.com/office/powerpoint/2010/main" val="772662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10</a:t>
            </a:fld>
            <a:endParaRPr lang="es-CL"/>
          </a:p>
        </p:txBody>
      </p:sp>
    </p:spTree>
    <p:extLst>
      <p:ext uri="{BB962C8B-B14F-4D97-AF65-F5344CB8AC3E}">
        <p14:creationId xmlns:p14="http://schemas.microsoft.com/office/powerpoint/2010/main" val="3496865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Un recurso informático es cualquier componente físico o virtual de disponibilidad limitada en un computador o un sistema de información. </a:t>
            </a:r>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11</a:t>
            </a:fld>
            <a:endParaRPr lang="es-CL"/>
          </a:p>
        </p:txBody>
      </p:sp>
    </p:spTree>
    <p:extLst>
      <p:ext uri="{BB962C8B-B14F-4D97-AF65-F5344CB8AC3E}">
        <p14:creationId xmlns:p14="http://schemas.microsoft.com/office/powerpoint/2010/main" val="1253269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El ambiente  de Desarrollo, de producción y otros elementos de hardware que podría necesitar el nuevo sistema.</a:t>
            </a:r>
            <a:endParaRPr lang="es-CL" sz="120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12</a:t>
            </a:fld>
            <a:endParaRPr lang="es-CL"/>
          </a:p>
        </p:txBody>
      </p:sp>
    </p:spTree>
    <p:extLst>
      <p:ext uri="{BB962C8B-B14F-4D97-AF65-F5344CB8AC3E}">
        <p14:creationId xmlns:p14="http://schemas.microsoft.com/office/powerpoint/2010/main" val="2551834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13</a:t>
            </a:fld>
            <a:endParaRPr lang="es-CL"/>
          </a:p>
        </p:txBody>
      </p:sp>
    </p:spTree>
    <p:extLst>
      <p:ext uri="{BB962C8B-B14F-4D97-AF65-F5344CB8AC3E}">
        <p14:creationId xmlns:p14="http://schemas.microsoft.com/office/powerpoint/2010/main" val="149209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En</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los desarrollos por componentes, se debe determinar si es posible reutilizar algún bloque o componente de software creado anteriormente</a:t>
            </a:r>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14</a:t>
            </a:fld>
            <a:endParaRPr lang="es-CL"/>
          </a:p>
        </p:txBody>
      </p:sp>
    </p:spTree>
    <p:extLst>
      <p:ext uri="{BB962C8B-B14F-4D97-AF65-F5344CB8AC3E}">
        <p14:creationId xmlns:p14="http://schemas.microsoft.com/office/powerpoint/2010/main" val="176578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15</a:t>
            </a:fld>
            <a:endParaRPr lang="es-CL"/>
          </a:p>
        </p:txBody>
      </p:sp>
    </p:spTree>
    <p:extLst>
      <p:ext uri="{BB962C8B-B14F-4D97-AF65-F5344CB8AC3E}">
        <p14:creationId xmlns:p14="http://schemas.microsoft.com/office/powerpoint/2010/main" val="211887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16</a:t>
            </a:fld>
            <a:endParaRPr lang="es-CL"/>
          </a:p>
        </p:txBody>
      </p:sp>
    </p:spTree>
    <p:extLst>
      <p:ext uri="{BB962C8B-B14F-4D97-AF65-F5344CB8AC3E}">
        <p14:creationId xmlns:p14="http://schemas.microsoft.com/office/powerpoint/2010/main" val="158783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Un proyecto está compuesto por distintas Etapas o fases formadas por un conjunto de actividades que se deben realizar para  lograr un objetivo, por ejemplo, en la etapa de análisis se espera comprender el alcance del proyecto, proponer soluciones y definir los requerimientos.</a:t>
            </a:r>
          </a:p>
          <a:p>
            <a:r>
              <a:rPr lang="es-CL" sz="1200" kern="1200" dirty="0" smtClean="0">
                <a:solidFill>
                  <a:schemeClr val="tx1"/>
                </a:solidFill>
                <a:effectLst/>
                <a:latin typeface="+mn-lt"/>
                <a:ea typeface="+mn-ea"/>
                <a:cs typeface="+mn-cs"/>
              </a:rPr>
              <a:t>Por lo general, una etapa o fase está unida a una anterior o posterior, por ejemplo, necesitamos del análisis para poder diseñar el software.</a:t>
            </a:r>
          </a:p>
          <a:p>
            <a:r>
              <a:rPr lang="es-CL" sz="1200" kern="1200" dirty="0" smtClean="0">
                <a:solidFill>
                  <a:schemeClr val="tx1"/>
                </a:solidFill>
                <a:effectLst/>
                <a:latin typeface="+mn-lt"/>
                <a:ea typeface="+mn-ea"/>
                <a:cs typeface="+mn-cs"/>
              </a:rPr>
              <a:t>Las actividades permiten cumplir los objetivos de cada fase, tal como para definir los requerimientos, necesitamos hacer una toma de requerimientos.</a:t>
            </a:r>
          </a:p>
          <a:p>
            <a:r>
              <a:rPr lang="es-CL" sz="1200" kern="1200" dirty="0" smtClean="0">
                <a:solidFill>
                  <a:schemeClr val="tx1"/>
                </a:solidFill>
                <a:effectLst/>
                <a:latin typeface="+mn-lt"/>
                <a:ea typeface="+mn-ea"/>
                <a:cs typeface="+mn-cs"/>
              </a:rPr>
              <a:t>Las tareas son actividades pequeñas como hacer una entrevista, construir el documento preliminar de requerimientos, verificar requerimientos con cliente, etc.</a:t>
            </a:r>
          </a:p>
          <a:p>
            <a:r>
              <a:rPr lang="es-CL" sz="1200" kern="1200" dirty="0" smtClean="0">
                <a:solidFill>
                  <a:schemeClr val="tx1"/>
                </a:solidFill>
                <a:effectLst/>
                <a:latin typeface="+mn-lt"/>
                <a:ea typeface="+mn-ea"/>
                <a:cs typeface="+mn-cs"/>
              </a:rPr>
              <a:t>Se recomienda que las actividades y tareas se escriban con un verbo, para poder entender que se debe hacer.</a:t>
            </a:r>
          </a:p>
          <a:p>
            <a:r>
              <a:rPr lang="es-CL" sz="1200" kern="1200" dirty="0" smtClean="0">
                <a:solidFill>
                  <a:schemeClr val="tx1"/>
                </a:solidFill>
                <a:effectLst/>
                <a:latin typeface="+mn-lt"/>
                <a:ea typeface="+mn-ea"/>
                <a:cs typeface="+mn-cs"/>
              </a:rPr>
              <a:t>Las etapas, actividades y tareas que se definan en un proyecto dependen del ámbito del proyecto  y de la metodología de desarrollo seleccionada. </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17</a:t>
            </a:fld>
            <a:endParaRPr lang="es-CL"/>
          </a:p>
        </p:txBody>
      </p:sp>
    </p:spTree>
    <p:extLst>
      <p:ext uri="{BB962C8B-B14F-4D97-AF65-F5344CB8AC3E}">
        <p14:creationId xmlns:p14="http://schemas.microsoft.com/office/powerpoint/2010/main" val="4051187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Por ejemplo, si se ha escogido una metodología tradicional, lo esperable es que las etapas sean análisis, diseño, desarrollo, implementación y mejoras, y las actividades se relacionen con cada etapa del proyecto, como por ejemplo:</a:t>
            </a:r>
          </a:p>
          <a:p>
            <a:r>
              <a:rPr lang="es-CL" sz="1200" kern="1200" dirty="0" smtClean="0">
                <a:solidFill>
                  <a:schemeClr val="tx1"/>
                </a:solidFill>
                <a:effectLst/>
                <a:latin typeface="+mn-lt"/>
                <a:ea typeface="+mn-ea"/>
                <a:cs typeface="+mn-cs"/>
              </a:rPr>
              <a:t>Reunión inicial de proyecto</a:t>
            </a:r>
          </a:p>
          <a:p>
            <a:r>
              <a:rPr lang="es-CL" sz="1200" kern="1200" dirty="0" smtClean="0">
                <a:solidFill>
                  <a:schemeClr val="tx1"/>
                </a:solidFill>
                <a:effectLst/>
                <a:latin typeface="+mn-lt"/>
                <a:ea typeface="+mn-ea"/>
                <a:cs typeface="+mn-cs"/>
              </a:rPr>
              <a:t>Entrevistar al usuario</a:t>
            </a:r>
          </a:p>
          <a:p>
            <a:r>
              <a:rPr lang="es-CL" sz="1200" kern="1200" dirty="0" smtClean="0">
                <a:solidFill>
                  <a:schemeClr val="tx1"/>
                </a:solidFill>
                <a:effectLst/>
                <a:latin typeface="+mn-lt"/>
                <a:ea typeface="+mn-ea"/>
                <a:cs typeface="+mn-cs"/>
              </a:rPr>
              <a:t>Analizar los requerimientos</a:t>
            </a:r>
          </a:p>
          <a:p>
            <a:r>
              <a:rPr lang="es-CL" sz="1200" kern="1200" dirty="0" smtClean="0">
                <a:solidFill>
                  <a:schemeClr val="tx1"/>
                </a:solidFill>
                <a:effectLst/>
                <a:latin typeface="+mn-lt"/>
                <a:ea typeface="+mn-ea"/>
                <a:cs typeface="+mn-cs"/>
              </a:rPr>
              <a:t>Diseñar el software</a:t>
            </a:r>
          </a:p>
          <a:p>
            <a:r>
              <a:rPr lang="es-CL" sz="1200" kern="1200" dirty="0" smtClean="0">
                <a:solidFill>
                  <a:schemeClr val="tx1"/>
                </a:solidFill>
                <a:effectLst/>
                <a:latin typeface="+mn-lt"/>
                <a:ea typeface="+mn-ea"/>
                <a:cs typeface="+mn-cs"/>
              </a:rPr>
              <a:t>Determinar arquitectura</a:t>
            </a:r>
          </a:p>
          <a:p>
            <a:r>
              <a:rPr lang="es-CL" sz="1200" kern="1200" dirty="0" smtClean="0">
                <a:solidFill>
                  <a:schemeClr val="tx1"/>
                </a:solidFill>
                <a:effectLst/>
                <a:latin typeface="+mn-lt"/>
                <a:ea typeface="+mn-ea"/>
                <a:cs typeface="+mn-cs"/>
              </a:rPr>
              <a:t>Preparar ambiente de producción</a:t>
            </a:r>
          </a:p>
          <a:p>
            <a:r>
              <a:rPr lang="es-CL" sz="1200" kern="1200" dirty="0" smtClean="0">
                <a:solidFill>
                  <a:schemeClr val="tx1"/>
                </a:solidFill>
                <a:effectLst/>
                <a:latin typeface="+mn-lt"/>
                <a:ea typeface="+mn-ea"/>
                <a:cs typeface="+mn-cs"/>
              </a:rPr>
              <a:t>Codificar</a:t>
            </a:r>
          </a:p>
          <a:p>
            <a:r>
              <a:rPr lang="es-CL" sz="1200" kern="1200" dirty="0" smtClean="0">
                <a:solidFill>
                  <a:schemeClr val="tx1"/>
                </a:solidFill>
                <a:effectLst/>
                <a:latin typeface="+mn-lt"/>
                <a:ea typeface="+mn-ea"/>
                <a:cs typeface="+mn-cs"/>
              </a:rPr>
              <a:t>Ejecutar pruebas al software</a:t>
            </a:r>
          </a:p>
          <a:p>
            <a:r>
              <a:rPr lang="es-CL" sz="1200" kern="1200" dirty="0" smtClean="0">
                <a:solidFill>
                  <a:schemeClr val="tx1"/>
                </a:solidFill>
                <a:effectLst/>
                <a:latin typeface="+mn-lt"/>
                <a:ea typeface="+mn-ea"/>
                <a:cs typeface="+mn-cs"/>
              </a:rPr>
              <a:t>Corregir defectos</a:t>
            </a:r>
          </a:p>
          <a:p>
            <a:r>
              <a:rPr lang="es-CL" sz="1200" kern="1200" dirty="0" smtClean="0">
                <a:solidFill>
                  <a:schemeClr val="tx1"/>
                </a:solidFill>
                <a:effectLst/>
                <a:latin typeface="+mn-lt"/>
                <a:ea typeface="+mn-ea"/>
                <a:cs typeface="+mn-cs"/>
              </a:rPr>
              <a:t>Implementar el software en producción</a:t>
            </a:r>
          </a:p>
          <a:p>
            <a:r>
              <a:rPr lang="es-CL" sz="1200" kern="1200" dirty="0" smtClean="0">
                <a:solidFill>
                  <a:schemeClr val="tx1"/>
                </a:solidFill>
                <a:effectLst/>
                <a:latin typeface="+mn-lt"/>
                <a:ea typeface="+mn-ea"/>
                <a:cs typeface="+mn-cs"/>
              </a:rPr>
              <a:t>Ejecutar un seguimiento al software desarrollado</a:t>
            </a:r>
          </a:p>
          <a:p>
            <a:r>
              <a:rPr lang="es-CL" sz="1200" kern="1200" dirty="0" smtClean="0">
                <a:solidFill>
                  <a:schemeClr val="tx1"/>
                </a:solidFill>
                <a:effectLst/>
                <a:latin typeface="+mn-lt"/>
                <a:ea typeface="+mn-ea"/>
                <a:cs typeface="+mn-cs"/>
              </a:rPr>
              <a:t>Si se escoge una metodología ágil, las actividades a planificar serían el tiempo en desarrollar el componente a construir, las entregas al cliente y la reunión de revisión de iteración. </a:t>
            </a:r>
          </a:p>
          <a:p>
            <a:r>
              <a:rPr lang="es-CL" sz="1200" kern="1200" dirty="0" smtClean="0">
                <a:solidFill>
                  <a:schemeClr val="tx1"/>
                </a:solidFill>
                <a:effectLst/>
                <a:latin typeface="+mn-lt"/>
                <a:ea typeface="+mn-ea"/>
                <a:cs typeface="+mn-cs"/>
              </a:rPr>
              <a:t>Otras actividades que se deben planificar son las relacionadas con gestión y control como la compra de recursos, capacitaciones, preparación de ambientes, reuniones, entregas parciales y revisiones de pares.</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18</a:t>
            </a:fld>
            <a:endParaRPr lang="es-CL"/>
          </a:p>
        </p:txBody>
      </p:sp>
    </p:spTree>
    <p:extLst>
      <p:ext uri="{BB962C8B-B14F-4D97-AF65-F5344CB8AC3E}">
        <p14:creationId xmlns:p14="http://schemas.microsoft.com/office/powerpoint/2010/main" val="118763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La estimación, es la actividad de la planificación que intenta determinar cuánto dinero, esfuerzo, recursos y tiempo tomará construir un sistema.</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Estimación se puede realizar basándose en la experiencia del equipo de trabajo, quienes pueden emitir un juicio respecto al esfuerzo que implica el desarrollo del proyecto solicitado en base a su experiencia en proyectos similares.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También se puede utilizar Técnicas de Estimación, que son herramientas que ayudan a generar una planificación según las características del proyecto como por ejemplo las técnicas de descomposición, técnicas de estimación de esfuerzo y Modelos Empíricos de Estimación.</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 La estimación nunca será una ciencia exacta dado que son demasiadas las variables humanas, técnicas, de entorno, políticas que pueden afectar al costo final del software y al esfuerzo aplicado para desarrollarlo. Sin embargo, la estimación puede convertirse en una serie de pasos sistemáticos con un grado de riesgo aceptable.</a:t>
            </a:r>
          </a:p>
          <a:p>
            <a:endParaRPr lang="es-CL"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4D658D0-3E5D-435A-BFD7-2EE335740A75}" type="slidenum">
              <a:rPr lang="es-CL" smtClean="0"/>
              <a:t>19</a:t>
            </a:fld>
            <a:endParaRPr lang="es-CL"/>
          </a:p>
        </p:txBody>
      </p:sp>
    </p:spTree>
    <p:extLst>
      <p:ext uri="{BB962C8B-B14F-4D97-AF65-F5344CB8AC3E}">
        <p14:creationId xmlns:p14="http://schemas.microsoft.com/office/powerpoint/2010/main" val="226648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a:p>
            <a:endParaRPr lang="es-CL" dirty="0" smtClean="0"/>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2</a:t>
            </a:fld>
            <a:endParaRPr lang="es-CL"/>
          </a:p>
        </p:txBody>
      </p:sp>
    </p:spTree>
    <p:extLst>
      <p:ext uri="{BB962C8B-B14F-4D97-AF65-F5344CB8AC3E}">
        <p14:creationId xmlns:p14="http://schemas.microsoft.com/office/powerpoint/2010/main" val="2846925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Esta es una descomposición jerárquica del trabajo que será ejecutado por el equipo del proyecto para lograr los objetivos del proyecto y elaborar los entregables requeridos.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Construir el EDT consiste en dividir el proyecto en componentes menores, para facilitar su entendimiento y planificación.</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Para que el EDT sea útil se debe estar orientado a los entregables o "productos del trabajo" que son el resultado del esfuerzo y no el esfuerzo en sí.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Se le llama descomposición a la subdivisión de los entregables del proyecto en componentes más pequeños y manejables hasta que el trabajo y los entregables se definan a nivel de paquete de trabajo.</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El diccionario de la EDT es un documento que respalda la EDT y proporciona descripciones más detalladas de los componentes de la EDT, incluidos los paquetes de trabajo y los ítems de control.</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En el diccionario se objetivo del paquete de trabajo, descripción del paquete de trabajo, el entregable y asignación de responsabilidades.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Podemos utilizar el EDT para estimar esfuerzo dando a cada paquete de trabajo un tiempo determinado.  Por ejemplo, podemos asignar 2 semanas para realizar las entrevistas a los </a:t>
            </a:r>
            <a:r>
              <a:rPr lang="es-CL" sz="1200" kern="1200" dirty="0" err="1" smtClean="0">
                <a:solidFill>
                  <a:schemeClr val="tx1"/>
                </a:solidFill>
                <a:effectLst/>
                <a:latin typeface="+mn-lt"/>
                <a:ea typeface="+mn-ea"/>
                <a:cs typeface="+mn-cs"/>
              </a:rPr>
              <a:t>stakeholders</a:t>
            </a:r>
            <a:r>
              <a:rPr lang="es-CL" sz="1200" kern="1200" dirty="0" smtClean="0">
                <a:solidFill>
                  <a:schemeClr val="tx1"/>
                </a:solidFill>
                <a:effectLst/>
                <a:latin typeface="+mn-lt"/>
                <a:ea typeface="+mn-ea"/>
                <a:cs typeface="+mn-cs"/>
              </a:rPr>
              <a:t>,  3 semanas para revisar la información recolectada y elaborar el documento preliminar de requerimientos y 1 semana para validar requerimientos y elaborar el documento de especificación de requerimientos. Así podríamos estimar que el análisis tendría una duración de  6 semanas.</a:t>
            </a:r>
          </a:p>
          <a:p>
            <a:endParaRPr lang="es-CL"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20</a:t>
            </a:fld>
            <a:endParaRPr lang="es-CL"/>
          </a:p>
        </p:txBody>
      </p:sp>
    </p:spTree>
    <p:extLst>
      <p:ext uri="{BB962C8B-B14F-4D97-AF65-F5344CB8AC3E}">
        <p14:creationId xmlns:p14="http://schemas.microsoft.com/office/powerpoint/2010/main" val="143538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21</a:t>
            </a:fld>
            <a:endParaRPr lang="es-CL"/>
          </a:p>
        </p:txBody>
      </p:sp>
    </p:spTree>
    <p:extLst>
      <p:ext uri="{BB962C8B-B14F-4D97-AF65-F5344CB8AC3E}">
        <p14:creationId xmlns:p14="http://schemas.microsoft.com/office/powerpoint/2010/main" val="1163645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Recordemos que un recurso es un elemento que se transforma para producir un beneficio, servicio o producto.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Durante la planificación del proyecto se debe considerar el hardware que necesita en desarrollo, producción y periféricos asociados  al nuevo sistema.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Los recursos de Software están determinados por las aplicaciones necesarias para desarrollar el proyecto como lenguajes de programación o componentes reutilizables.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También se debe establecer el personal necesario, el rol dentro del proyecto y la especialidad requerida. El número de personas necesarias para desarrollar un proyecto sólo se puede determinar después de hacer una estimación de esfuerzo.</a:t>
            </a:r>
            <a:endParaRPr lang="es-CL" baseline="0" dirty="0" smtClean="0"/>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22</a:t>
            </a:fld>
            <a:endParaRPr lang="es-CL"/>
          </a:p>
        </p:txBody>
      </p:sp>
    </p:spTree>
    <p:extLst>
      <p:ext uri="{BB962C8B-B14F-4D97-AF65-F5344CB8AC3E}">
        <p14:creationId xmlns:p14="http://schemas.microsoft.com/office/powerpoint/2010/main" val="3861746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Rol. Es la función asumida o asignada a una persona. Por ejemplo: ingeniero civil, analista de negocio y </a:t>
            </a:r>
            <a:r>
              <a:rPr lang="es-CL" sz="1200" kern="1200" dirty="0" err="1" smtClean="0">
                <a:solidFill>
                  <a:schemeClr val="tx1"/>
                </a:solidFill>
                <a:effectLst/>
                <a:latin typeface="+mn-lt"/>
                <a:ea typeface="+mn-ea"/>
                <a:cs typeface="+mn-cs"/>
              </a:rPr>
              <a:t>coordinadorde</a:t>
            </a:r>
            <a:r>
              <a:rPr lang="es-CL" sz="1200" kern="1200" dirty="0" smtClean="0">
                <a:solidFill>
                  <a:schemeClr val="tx1"/>
                </a:solidFill>
                <a:effectLst/>
                <a:latin typeface="+mn-lt"/>
                <a:ea typeface="+mn-ea"/>
                <a:cs typeface="+mn-cs"/>
              </a:rPr>
              <a:t> pruebas. </a:t>
            </a:r>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23</a:t>
            </a:fld>
            <a:endParaRPr lang="es-CL"/>
          </a:p>
        </p:txBody>
      </p:sp>
    </p:spTree>
    <p:extLst>
      <p:ext uri="{BB962C8B-B14F-4D97-AF65-F5344CB8AC3E}">
        <p14:creationId xmlns:p14="http://schemas.microsoft.com/office/powerpoint/2010/main" val="3357328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Autoridad. Es el derecho de asignar los recursos del proyecto, tomar decisiones, firmar aprobaciones, aceptar entregables e influir sobre otras personas para llevar a cabo el trabajo del proyecto. Se ve autoridad en la selección de una metodología de proyecto, la aceptación de calidad y la manera de responder ante las desviaciones.  </a:t>
            </a:r>
          </a:p>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Roles en un proyecto informático:</a:t>
            </a:r>
          </a:p>
          <a:p>
            <a:r>
              <a:rPr lang="es-CL" sz="1200" kern="1200" dirty="0" smtClean="0">
                <a:solidFill>
                  <a:schemeClr val="tx1"/>
                </a:solidFill>
                <a:effectLst/>
                <a:latin typeface="+mn-lt"/>
                <a:ea typeface="+mn-ea"/>
                <a:cs typeface="+mn-cs"/>
              </a:rPr>
              <a:t>El Jefe de Proyecto, los Analistas Funcionales o de sistema, de Programación, de Pruebas o </a:t>
            </a:r>
            <a:r>
              <a:rPr lang="es-CL" sz="1200" kern="1200" dirty="0" err="1" smtClean="0">
                <a:solidFill>
                  <a:schemeClr val="tx1"/>
                </a:solidFill>
                <a:effectLst/>
                <a:latin typeface="+mn-lt"/>
                <a:ea typeface="+mn-ea"/>
                <a:cs typeface="+mn-cs"/>
              </a:rPr>
              <a:t>tester</a:t>
            </a:r>
            <a:r>
              <a:rPr lang="es-CL" sz="1200" kern="1200" dirty="0" smtClean="0">
                <a:solidFill>
                  <a:schemeClr val="tx1"/>
                </a:solidFill>
                <a:effectLst/>
                <a:latin typeface="+mn-lt"/>
                <a:ea typeface="+mn-ea"/>
                <a:cs typeface="+mn-cs"/>
              </a:rPr>
              <a:t>, de Control de configuraciones y los Administradores de  Base de datos y Configuraciones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asignación de responsabilidades para cada rol dependerá de la estimación de esfuerzo y de los paquetes de trabajo definidos en el EDT.</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idea principal es que cada paquete de trabajo tenga un propietario y que todos los miembros del equipo tengan un claro entendimiento de sus roles y responsabilidades.</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24</a:t>
            </a:fld>
            <a:endParaRPr lang="es-CL"/>
          </a:p>
        </p:txBody>
      </p:sp>
    </p:spTree>
    <p:extLst>
      <p:ext uri="{BB962C8B-B14F-4D97-AF65-F5344CB8AC3E}">
        <p14:creationId xmlns:p14="http://schemas.microsoft.com/office/powerpoint/2010/main" val="3369835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Responsabilidad. Es el trabajo que se espera que realice un miembro del equipo del proyecto a fin de completar las actividades asignadas. Los miembros del equipo funcionan mejor cuando sus niveles individuales de autoridad concuerdan con sus responsabilidades.</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25</a:t>
            </a:fld>
            <a:endParaRPr lang="es-CL"/>
          </a:p>
        </p:txBody>
      </p:sp>
    </p:spTree>
    <p:extLst>
      <p:ext uri="{BB962C8B-B14F-4D97-AF65-F5344CB8AC3E}">
        <p14:creationId xmlns:p14="http://schemas.microsoft.com/office/powerpoint/2010/main" val="1959326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Competencia. Es la habilidad, capacidad y experiencia requerida para completar las actividades asignadas. Si los miembros del equipo del proyecto </a:t>
            </a:r>
            <a:r>
              <a:rPr lang="es-CL" sz="1200" b="1" kern="1200" dirty="0" smtClean="0">
                <a:solidFill>
                  <a:schemeClr val="tx1"/>
                </a:solidFill>
                <a:effectLst/>
                <a:latin typeface="+mn-lt"/>
                <a:ea typeface="+mn-ea"/>
                <a:cs typeface="+mn-cs"/>
              </a:rPr>
              <a:t>no</a:t>
            </a:r>
            <a:r>
              <a:rPr lang="es-CL" sz="1200" kern="1200" dirty="0" smtClean="0">
                <a:solidFill>
                  <a:schemeClr val="tx1"/>
                </a:solidFill>
                <a:effectLst/>
                <a:latin typeface="+mn-lt"/>
                <a:ea typeface="+mn-ea"/>
                <a:cs typeface="+mn-cs"/>
              </a:rPr>
              <a:t> poseen las competencias necesarias, el desempeño puede verse amenazado. </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26</a:t>
            </a:fld>
            <a:endParaRPr lang="es-CL"/>
          </a:p>
        </p:txBody>
      </p:sp>
    </p:spTree>
    <p:extLst>
      <p:ext uri="{BB962C8B-B14F-4D97-AF65-F5344CB8AC3E}">
        <p14:creationId xmlns:p14="http://schemas.microsoft.com/office/powerpoint/2010/main" val="1411720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R: de </a:t>
            </a:r>
            <a:r>
              <a:rPr lang="es-CL" sz="1200" kern="1200" dirty="0" err="1" smtClean="0">
                <a:solidFill>
                  <a:schemeClr val="tx1"/>
                </a:solidFill>
                <a:effectLst/>
                <a:latin typeface="+mn-lt"/>
                <a:ea typeface="+mn-ea"/>
                <a:cs typeface="+mn-cs"/>
              </a:rPr>
              <a:t>Responsible</a:t>
            </a:r>
            <a:r>
              <a:rPr lang="es-CL" sz="1200" kern="1200" dirty="0" smtClean="0">
                <a:solidFill>
                  <a:schemeClr val="tx1"/>
                </a:solidFill>
                <a:effectLst/>
                <a:latin typeface="+mn-lt"/>
                <a:ea typeface="+mn-ea"/>
                <a:cs typeface="+mn-cs"/>
              </a:rPr>
              <a:t> / Responsable de la tarea o actividad.</a:t>
            </a:r>
          </a:p>
          <a:p>
            <a:r>
              <a:rPr lang="es-CL" sz="1200" kern="1200" dirty="0" smtClean="0">
                <a:solidFill>
                  <a:schemeClr val="tx1"/>
                </a:solidFill>
                <a:effectLst/>
                <a:latin typeface="+mn-lt"/>
                <a:ea typeface="+mn-ea"/>
                <a:cs typeface="+mn-cs"/>
              </a:rPr>
              <a:t>A: de </a:t>
            </a:r>
            <a:r>
              <a:rPr lang="es-CL" sz="1200" kern="1200" dirty="0" err="1" smtClean="0">
                <a:solidFill>
                  <a:schemeClr val="tx1"/>
                </a:solidFill>
                <a:effectLst/>
                <a:latin typeface="+mn-lt"/>
                <a:ea typeface="+mn-ea"/>
                <a:cs typeface="+mn-cs"/>
              </a:rPr>
              <a:t>Accountable</a:t>
            </a:r>
            <a:r>
              <a:rPr lang="es-CL" sz="1200" kern="1200" dirty="0" smtClean="0">
                <a:solidFill>
                  <a:schemeClr val="tx1"/>
                </a:solidFill>
                <a:effectLst/>
                <a:latin typeface="+mn-lt"/>
                <a:ea typeface="+mn-ea"/>
                <a:cs typeface="+mn-cs"/>
              </a:rPr>
              <a:t> / Persona a cargo. Es la persona que dirige la tarea y verifica que esté hecha. No es lo mismo que la R, ya que no tiene porqué ser quien realiza la tarea, puede delegarlo en otros. Sin embargo, si es quien debe asegurarse de que la tarea sea haga, y se haga bien.</a:t>
            </a:r>
          </a:p>
          <a:p>
            <a:r>
              <a:rPr lang="es-CL" sz="1200" kern="1200" dirty="0" smtClean="0">
                <a:solidFill>
                  <a:schemeClr val="tx1"/>
                </a:solidFill>
                <a:effectLst/>
                <a:latin typeface="+mn-lt"/>
                <a:ea typeface="+mn-ea"/>
                <a:cs typeface="+mn-cs"/>
              </a:rPr>
              <a:t>C: de </a:t>
            </a:r>
            <a:r>
              <a:rPr lang="es-CL" sz="1200" kern="1200" dirty="0" err="1" smtClean="0">
                <a:solidFill>
                  <a:schemeClr val="tx1"/>
                </a:solidFill>
                <a:effectLst/>
                <a:latin typeface="+mn-lt"/>
                <a:ea typeface="+mn-ea"/>
                <a:cs typeface="+mn-cs"/>
              </a:rPr>
              <a:t>Consulted</a:t>
            </a:r>
            <a:r>
              <a:rPr lang="es-CL" sz="1200" kern="1200" dirty="0" smtClean="0">
                <a:solidFill>
                  <a:schemeClr val="tx1"/>
                </a:solidFill>
                <a:effectLst/>
                <a:latin typeface="+mn-lt"/>
                <a:ea typeface="+mn-ea"/>
                <a:cs typeface="+mn-cs"/>
              </a:rPr>
              <a:t> / Consultado. Personas a las que se debe consultar datos o decisiones con respecto a la actividad definida.</a:t>
            </a:r>
          </a:p>
          <a:p>
            <a:r>
              <a:rPr lang="es-CL" sz="1200" kern="1200" dirty="0" smtClean="0">
                <a:solidFill>
                  <a:schemeClr val="tx1"/>
                </a:solidFill>
                <a:effectLst/>
                <a:latin typeface="+mn-lt"/>
                <a:ea typeface="+mn-ea"/>
                <a:cs typeface="+mn-cs"/>
              </a:rPr>
              <a:t>I: </a:t>
            </a:r>
            <a:r>
              <a:rPr lang="es-CL" sz="1200" kern="1200" dirty="0" err="1" smtClean="0">
                <a:solidFill>
                  <a:schemeClr val="tx1"/>
                </a:solidFill>
                <a:effectLst/>
                <a:latin typeface="+mn-lt"/>
                <a:ea typeface="+mn-ea"/>
                <a:cs typeface="+mn-cs"/>
              </a:rPr>
              <a:t>Informed</a:t>
            </a:r>
            <a:r>
              <a:rPr lang="es-CL" sz="1200" kern="1200" dirty="0" smtClean="0">
                <a:solidFill>
                  <a:schemeClr val="tx1"/>
                </a:solidFill>
                <a:effectLst/>
                <a:latin typeface="+mn-lt"/>
                <a:ea typeface="+mn-ea"/>
                <a:cs typeface="+mn-cs"/>
              </a:rPr>
              <a:t> / Informado. Personas a la que se debe informar sobre las decisiones que se toman, resultados que se producen, estados del servicio, grados de ejecución, etc.</a:t>
            </a:r>
          </a:p>
          <a:p>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Todas las filas tienen que tener solo una A, al menos una R, y pueden tener ninguna o varias C o I.</a:t>
            </a:r>
          </a:p>
          <a:p>
            <a:r>
              <a:rPr lang="es-CL" sz="1200" kern="1200" dirty="0" smtClean="0">
                <a:solidFill>
                  <a:schemeClr val="tx1"/>
                </a:solidFill>
                <a:effectLst/>
                <a:latin typeface="+mn-lt"/>
                <a:ea typeface="+mn-ea"/>
                <a:cs typeface="+mn-cs"/>
              </a:rPr>
              <a:t>Un mismo recurso puede tener varios roles, por ejemplo, ser responsable y persona a cargo de la tarea (RA).</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27</a:t>
            </a:fld>
            <a:endParaRPr lang="es-CL"/>
          </a:p>
        </p:txBody>
      </p:sp>
    </p:spTree>
    <p:extLst>
      <p:ext uri="{BB962C8B-B14F-4D97-AF65-F5344CB8AC3E}">
        <p14:creationId xmlns:p14="http://schemas.microsoft.com/office/powerpoint/2010/main" val="3444927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Para elaborar una carta Gantt se debe tener  Claridad en el alcance del proyecto,  Definir etapas, actividades o tareas a ejecutar como por ejemplo: etapa de  diseño: diseñar diagrama caso de uso, diseñar modelo de negocio, diseñar arquitectura, diseñar base de datos, validar modelos planteados, etc. Y definir responsables de cada tarea o actividad por ejemplo, en la etapa de diseño, el responsable de los diseños será el analista funcional, el responsable de validar los diseños y ejecutar las reuniones de control es el jefe de proyecto.</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El EDT puede ser una ayuda para elaborar  una carta Gantt, pues se puede construir el listado de tareas a partir de los paquetes de trabajo definidos en el EDT.</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Carta Gantt y el EDT no es lo mismo, ya que el EDT muestra el QUÉ del proyecto, mientras que el cronograma tiene que ver con el CÓMO y con el CUÁNDO.</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matriz RACI ayuda a asignar  los responsables de cada tarea.</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30</a:t>
            </a:fld>
            <a:endParaRPr lang="es-CL"/>
          </a:p>
        </p:txBody>
      </p:sp>
    </p:spTree>
    <p:extLst>
      <p:ext uri="{BB962C8B-B14F-4D97-AF65-F5344CB8AC3E}">
        <p14:creationId xmlns:p14="http://schemas.microsoft.com/office/powerpoint/2010/main" val="2605892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31</a:t>
            </a:fld>
            <a:endParaRPr lang="es-CL"/>
          </a:p>
        </p:txBody>
      </p:sp>
    </p:spTree>
    <p:extLst>
      <p:ext uri="{BB962C8B-B14F-4D97-AF65-F5344CB8AC3E}">
        <p14:creationId xmlns:p14="http://schemas.microsoft.com/office/powerpoint/2010/main" val="996696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Lo cierto es que en nuestra vida cotidiana hay varios momentos en que estamos planificando, a veces, sin siquiera danos cuenta. </a:t>
            </a:r>
          </a:p>
        </p:txBody>
      </p:sp>
      <p:sp>
        <p:nvSpPr>
          <p:cNvPr id="4" name="3 Marcador de número de diapositiva"/>
          <p:cNvSpPr>
            <a:spLocks noGrp="1"/>
          </p:cNvSpPr>
          <p:nvPr>
            <p:ph type="sldNum" sz="quarter" idx="10"/>
          </p:nvPr>
        </p:nvSpPr>
        <p:spPr/>
        <p:txBody>
          <a:bodyPr/>
          <a:lstStyle/>
          <a:p>
            <a:fld id="{14D658D0-3E5D-435A-BFD7-2EE335740A75}" type="slidenum">
              <a:rPr lang="es-CL" smtClean="0"/>
              <a:t>3</a:t>
            </a:fld>
            <a:endParaRPr lang="es-CL"/>
          </a:p>
        </p:txBody>
      </p:sp>
    </p:spTree>
    <p:extLst>
      <p:ext uri="{BB962C8B-B14F-4D97-AF65-F5344CB8AC3E}">
        <p14:creationId xmlns:p14="http://schemas.microsoft.com/office/powerpoint/2010/main" val="4268500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Se puede construir utilizando Excel y para esto se inserta en la primera columna las etapas, actividades o tareas, en la fila superior, la calendarización.</a:t>
            </a:r>
          </a:p>
          <a:p>
            <a:r>
              <a:rPr lang="es-CL" sz="1200" kern="1200" dirty="0" smtClean="0">
                <a:solidFill>
                  <a:schemeClr val="tx1"/>
                </a:solidFill>
                <a:effectLst/>
                <a:latin typeface="+mn-lt"/>
                <a:ea typeface="+mn-ea"/>
                <a:cs typeface="+mn-cs"/>
              </a:rPr>
              <a:t>Se pinta o marca con una X las fechas designadas para cada actividad.</a:t>
            </a:r>
          </a:p>
          <a:p>
            <a:r>
              <a:rPr lang="es-CL" sz="1200" kern="1200" dirty="0" smtClean="0">
                <a:solidFill>
                  <a:schemeClr val="tx1"/>
                </a:solidFill>
                <a:effectLst/>
                <a:latin typeface="+mn-lt"/>
                <a:ea typeface="+mn-ea"/>
                <a:cs typeface="+mn-cs"/>
              </a:rPr>
              <a:t>En la imagen, se agregaron los responsables en una columna después de las actividades.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El tiempo se puede expresar en días, cuando el proyecto es corto, semanas o meses cuando son proyectos a largo plazo.</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32</a:t>
            </a:fld>
            <a:endParaRPr lang="es-CL"/>
          </a:p>
        </p:txBody>
      </p:sp>
    </p:spTree>
    <p:extLst>
      <p:ext uri="{BB962C8B-B14F-4D97-AF65-F5344CB8AC3E}">
        <p14:creationId xmlns:p14="http://schemas.microsoft.com/office/powerpoint/2010/main" val="2614303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Un riesgo es  un evento o circunstancia cuya probabilidad de ocurrencia es incierta, pero que, en caso de aparecer, tiene un efecto negativo sobre los objetivos de un proyecto.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Por ejemplo, que los recursos no estén disponibles en su momento, esto puede causar un retraso en el desarrollo de proyecto.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También se puede entender como la probabilidad de que una circunstancia adversa ocurra.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El riesgo siempre está acompañado de dos características:</a:t>
            </a:r>
          </a:p>
          <a:p>
            <a:r>
              <a:rPr lang="es-CL" sz="1200" b="1" kern="1200" dirty="0" smtClean="0">
                <a:solidFill>
                  <a:schemeClr val="tx1"/>
                </a:solidFill>
                <a:effectLst/>
                <a:latin typeface="+mn-lt"/>
                <a:ea typeface="+mn-ea"/>
                <a:cs typeface="+mn-cs"/>
              </a:rPr>
              <a:t>La Incertidumbre,</a:t>
            </a:r>
            <a:r>
              <a:rPr lang="es-CL" sz="1200" kern="1200" dirty="0" smtClean="0">
                <a:solidFill>
                  <a:schemeClr val="tx1"/>
                </a:solidFill>
                <a:effectLst/>
                <a:latin typeface="+mn-lt"/>
                <a:ea typeface="+mn-ea"/>
                <a:cs typeface="+mn-cs"/>
              </a:rPr>
              <a:t>  puede o no puede ocurrir un riesgo.</a:t>
            </a:r>
          </a:p>
          <a:p>
            <a:r>
              <a:rPr lang="es-CL" sz="1200" b="1" kern="1200" dirty="0" smtClean="0">
                <a:solidFill>
                  <a:schemeClr val="tx1"/>
                </a:solidFill>
                <a:effectLst/>
                <a:latin typeface="+mn-lt"/>
                <a:ea typeface="+mn-ea"/>
                <a:cs typeface="+mn-cs"/>
              </a:rPr>
              <a:t>La Pérdida:</a:t>
            </a:r>
            <a:r>
              <a:rPr lang="es-CL" sz="1200" kern="1200" dirty="0" smtClean="0">
                <a:solidFill>
                  <a:schemeClr val="tx1"/>
                </a:solidFill>
                <a:effectLst/>
                <a:latin typeface="+mn-lt"/>
                <a:ea typeface="+mn-ea"/>
                <a:cs typeface="+mn-cs"/>
              </a:rPr>
              <a:t> si el riesgo se convierte en una realidad, ocurrirán consecuencias no deseadas.</a:t>
            </a:r>
          </a:p>
          <a:p>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Según Robert </a:t>
            </a:r>
            <a:r>
              <a:rPr lang="es-CL" sz="1200" kern="1200" dirty="0" err="1" smtClean="0">
                <a:solidFill>
                  <a:schemeClr val="tx1"/>
                </a:solidFill>
                <a:effectLst/>
                <a:latin typeface="+mn-lt"/>
                <a:ea typeface="+mn-ea"/>
                <a:cs typeface="+mn-cs"/>
              </a:rPr>
              <a:t>Charette</a:t>
            </a:r>
            <a:r>
              <a:rPr lang="es-CL" sz="1200" kern="1200" dirty="0" smtClean="0">
                <a:solidFill>
                  <a:schemeClr val="tx1"/>
                </a:solidFill>
                <a:effectLst/>
                <a:latin typeface="+mn-lt"/>
                <a:ea typeface="+mn-ea"/>
                <a:cs typeface="+mn-cs"/>
              </a:rPr>
              <a:t> el riesgo:</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Afecta a los futuros acontecimientos, pues ya estamos cosechando lo que sembramos previamente con nuestras acciones del pasado.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Implica cambio, que puede venir dado por cambios de opinión, de acciones o de lugares.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Implica elección y la incertidumbre propia de la elección. Por tanto, el riesgo es una de las pocas cosas inevitables en la vida.</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34</a:t>
            </a:fld>
            <a:endParaRPr lang="es-CL"/>
          </a:p>
        </p:txBody>
      </p:sp>
    </p:spTree>
    <p:extLst>
      <p:ext uri="{BB962C8B-B14F-4D97-AF65-F5344CB8AC3E}">
        <p14:creationId xmlns:p14="http://schemas.microsoft.com/office/powerpoint/2010/main" val="2057179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35</a:t>
            </a:fld>
            <a:endParaRPr lang="es-CL"/>
          </a:p>
        </p:txBody>
      </p:sp>
    </p:spTree>
    <p:extLst>
      <p:ext uri="{BB962C8B-B14F-4D97-AF65-F5344CB8AC3E}">
        <p14:creationId xmlns:p14="http://schemas.microsoft.com/office/powerpoint/2010/main" val="2931410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De Proyecto, son potenciales problemas presupuestarios, de agenda, de personal, de recursos, de cliente y de requisitos. También aquellos que afectan el tamaño, la complejidad de los algoritmos, la codificación y los datos.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Técnicos, son potenciales problemas de diseño, implementación, interfaz y mantenimiento. Además, se consideran riesgosos la ambigüedad de las especificaciones, la obsolescencia técnica y tecnología de punta. Estos riesgos técnicos aparecen cuando pensamos que la solución era más sencilla de lo que aparentaba.</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De Negocio, son aquellos que amenazan la viabilidad del software a construir y pueden llevar directo al fracaso. Estos pueden ser:</a:t>
            </a:r>
          </a:p>
          <a:p>
            <a:r>
              <a:rPr lang="es-CL" sz="1200" kern="1200" dirty="0" smtClean="0">
                <a:solidFill>
                  <a:schemeClr val="tx1"/>
                </a:solidFill>
                <a:effectLst/>
                <a:latin typeface="+mn-lt"/>
                <a:ea typeface="+mn-ea"/>
                <a:cs typeface="+mn-cs"/>
              </a:rPr>
              <a:t>Riesgo de mercado: construir un producto que nadie quiere.</a:t>
            </a:r>
          </a:p>
          <a:p>
            <a:r>
              <a:rPr lang="es-CL" sz="1200" kern="1200" dirty="0" smtClean="0">
                <a:solidFill>
                  <a:schemeClr val="tx1"/>
                </a:solidFill>
                <a:effectLst/>
                <a:latin typeface="+mn-lt"/>
                <a:ea typeface="+mn-ea"/>
                <a:cs typeface="+mn-cs"/>
              </a:rPr>
              <a:t>Riesgo estratégico: construir un producto que  no se ajusta a la estrategia de la empresa.</a:t>
            </a:r>
          </a:p>
          <a:p>
            <a:r>
              <a:rPr lang="es-CL" sz="1200" kern="1200" dirty="0" smtClean="0">
                <a:solidFill>
                  <a:schemeClr val="tx1"/>
                </a:solidFill>
                <a:effectLst/>
                <a:latin typeface="+mn-lt"/>
                <a:ea typeface="+mn-ea"/>
                <a:cs typeface="+mn-cs"/>
              </a:rPr>
              <a:t>Riesgo de ventas, construir un producto que el departamento de ventas no sabe cómo vender</a:t>
            </a:r>
          </a:p>
          <a:p>
            <a:r>
              <a:rPr lang="es-CL" sz="1200" kern="1200" dirty="0" smtClean="0">
                <a:solidFill>
                  <a:schemeClr val="tx1"/>
                </a:solidFill>
                <a:effectLst/>
                <a:latin typeface="+mn-lt"/>
                <a:ea typeface="+mn-ea"/>
                <a:cs typeface="+mn-cs"/>
              </a:rPr>
              <a:t>Riesgo de dirección,  perder el apoyo de una gestión experta debido a cambios de enfoque o a cambios de personal </a:t>
            </a:r>
          </a:p>
          <a:p>
            <a:r>
              <a:rPr lang="es-CL" sz="1200" kern="1200" dirty="0" smtClean="0">
                <a:solidFill>
                  <a:schemeClr val="tx1"/>
                </a:solidFill>
                <a:effectLst/>
                <a:latin typeface="+mn-lt"/>
                <a:ea typeface="+mn-ea"/>
                <a:cs typeface="+mn-cs"/>
              </a:rPr>
              <a:t>Riesgo de presupuesto, perder presupuesto o personal asignado </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37</a:t>
            </a:fld>
            <a:endParaRPr lang="es-CL"/>
          </a:p>
        </p:txBody>
      </p:sp>
    </p:spTree>
    <p:extLst>
      <p:ext uri="{BB962C8B-B14F-4D97-AF65-F5344CB8AC3E}">
        <p14:creationId xmlns:p14="http://schemas.microsoft.com/office/powerpoint/2010/main" val="1809600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En la imagen se observa un ejemplo de proyección de riesgo en el que se definió probabilidad con la siguiente escala:</a:t>
            </a:r>
          </a:p>
          <a:p>
            <a:r>
              <a:rPr lang="es-CL" sz="1200" kern="1200" dirty="0" smtClean="0">
                <a:solidFill>
                  <a:schemeClr val="tx1"/>
                </a:solidFill>
                <a:effectLst/>
                <a:latin typeface="+mn-lt"/>
                <a:ea typeface="+mn-ea"/>
                <a:cs typeface="+mn-cs"/>
              </a:rPr>
              <a:t>Bastante improbable</a:t>
            </a:r>
          </a:p>
          <a:p>
            <a:r>
              <a:rPr lang="es-CL" sz="1200" kern="1200" dirty="0" smtClean="0">
                <a:solidFill>
                  <a:schemeClr val="tx1"/>
                </a:solidFill>
                <a:effectLst/>
                <a:latin typeface="+mn-lt"/>
                <a:ea typeface="+mn-ea"/>
                <a:cs typeface="+mn-cs"/>
              </a:rPr>
              <a:t>Improbable</a:t>
            </a:r>
          </a:p>
          <a:p>
            <a:r>
              <a:rPr lang="es-CL" sz="1200" kern="1200" dirty="0" smtClean="0">
                <a:solidFill>
                  <a:schemeClr val="tx1"/>
                </a:solidFill>
                <a:effectLst/>
                <a:latin typeface="+mn-lt"/>
                <a:ea typeface="+mn-ea"/>
                <a:cs typeface="+mn-cs"/>
              </a:rPr>
              <a:t>Moderado</a:t>
            </a:r>
          </a:p>
          <a:p>
            <a:r>
              <a:rPr lang="es-CL" sz="1200" kern="1200" dirty="0" smtClean="0">
                <a:solidFill>
                  <a:schemeClr val="tx1"/>
                </a:solidFill>
                <a:effectLst/>
                <a:latin typeface="+mn-lt"/>
                <a:ea typeface="+mn-ea"/>
                <a:cs typeface="+mn-cs"/>
              </a:rPr>
              <a:t>Probable</a:t>
            </a:r>
          </a:p>
          <a:p>
            <a:r>
              <a:rPr lang="es-CL" sz="1200" kern="1200" dirty="0" smtClean="0">
                <a:solidFill>
                  <a:schemeClr val="tx1"/>
                </a:solidFill>
                <a:effectLst/>
                <a:latin typeface="+mn-lt"/>
                <a:ea typeface="+mn-ea"/>
                <a:cs typeface="+mn-cs"/>
              </a:rPr>
              <a:t>Muy probable</a:t>
            </a:r>
          </a:p>
          <a:p>
            <a:endParaRPr lang="es-CL" dirty="0" smtClean="0"/>
          </a:p>
          <a:p>
            <a:r>
              <a:rPr lang="es-CL" sz="1200" kern="1200" dirty="0" smtClean="0">
                <a:solidFill>
                  <a:schemeClr val="tx1"/>
                </a:solidFill>
                <a:effectLst/>
                <a:latin typeface="+mn-lt"/>
                <a:ea typeface="+mn-ea"/>
                <a:cs typeface="+mn-cs"/>
              </a:rPr>
              <a:t>Y el impacto como :</a:t>
            </a:r>
          </a:p>
          <a:p>
            <a:r>
              <a:rPr lang="es-CL" sz="1200" kern="1200" dirty="0" smtClean="0">
                <a:solidFill>
                  <a:schemeClr val="tx1"/>
                </a:solidFill>
                <a:effectLst/>
                <a:latin typeface="+mn-lt"/>
                <a:ea typeface="+mn-ea"/>
                <a:cs typeface="+mn-cs"/>
              </a:rPr>
              <a:t>Despreciable</a:t>
            </a:r>
          </a:p>
          <a:p>
            <a:r>
              <a:rPr lang="es-CL" sz="1200" kern="1200" dirty="0" smtClean="0">
                <a:solidFill>
                  <a:schemeClr val="tx1"/>
                </a:solidFill>
                <a:effectLst/>
                <a:latin typeface="+mn-lt"/>
                <a:ea typeface="+mn-ea"/>
                <a:cs typeface="+mn-cs"/>
              </a:rPr>
              <a:t>Marginal</a:t>
            </a:r>
          </a:p>
          <a:p>
            <a:r>
              <a:rPr lang="es-CL" sz="1200" kern="1200" dirty="0" smtClean="0">
                <a:solidFill>
                  <a:schemeClr val="tx1"/>
                </a:solidFill>
                <a:effectLst/>
                <a:latin typeface="+mn-lt"/>
                <a:ea typeface="+mn-ea"/>
                <a:cs typeface="+mn-cs"/>
              </a:rPr>
              <a:t>Crítica</a:t>
            </a:r>
          </a:p>
          <a:p>
            <a:r>
              <a:rPr lang="es-CL" sz="1200" kern="1200" dirty="0" smtClean="0">
                <a:solidFill>
                  <a:schemeClr val="tx1"/>
                </a:solidFill>
                <a:effectLst/>
                <a:latin typeface="+mn-lt"/>
                <a:ea typeface="+mn-ea"/>
                <a:cs typeface="+mn-cs"/>
              </a:rPr>
              <a:t>Catastrófico</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38</a:t>
            </a:fld>
            <a:endParaRPr lang="es-CL"/>
          </a:p>
        </p:txBody>
      </p:sp>
    </p:spTree>
    <p:extLst>
      <p:ext uri="{BB962C8B-B14F-4D97-AF65-F5344CB8AC3E}">
        <p14:creationId xmlns:p14="http://schemas.microsoft.com/office/powerpoint/2010/main" val="406365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4</a:t>
            </a:fld>
            <a:endParaRPr lang="es-CL"/>
          </a:p>
        </p:txBody>
      </p:sp>
    </p:spTree>
    <p:extLst>
      <p:ext uri="{BB962C8B-B14F-4D97-AF65-F5344CB8AC3E}">
        <p14:creationId xmlns:p14="http://schemas.microsoft.com/office/powerpoint/2010/main" val="2526346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b="1" kern="1200" dirty="0" smtClean="0">
                <a:solidFill>
                  <a:schemeClr val="tx1"/>
                </a:solidFill>
                <a:effectLst/>
                <a:latin typeface="+mn-lt"/>
                <a:ea typeface="+mn-ea"/>
                <a:cs typeface="+mn-cs"/>
              </a:rPr>
              <a:t>¿Porqué vacacionar?</a:t>
            </a:r>
          </a:p>
          <a:p>
            <a:r>
              <a:rPr lang="es-CL" sz="1200" kern="1200" dirty="0" smtClean="0">
                <a:solidFill>
                  <a:schemeClr val="tx1"/>
                </a:solidFill>
                <a:effectLst/>
                <a:latin typeface="+mn-lt"/>
                <a:ea typeface="+mn-ea"/>
                <a:cs typeface="+mn-cs"/>
              </a:rPr>
              <a:t>Tal vez pareciera que es una pregunta de respuesta obvia, pero  al saber el objetivo de nuestras vacaciones podremos organizar nuestro itinerario.</a:t>
            </a:r>
          </a:p>
          <a:p>
            <a:r>
              <a:rPr lang="es-CL" sz="1200" kern="1200" dirty="0" smtClean="0">
                <a:solidFill>
                  <a:schemeClr val="tx1"/>
                </a:solidFill>
                <a:effectLst/>
                <a:latin typeface="+mn-lt"/>
                <a:ea typeface="+mn-ea"/>
                <a:cs typeface="+mn-cs"/>
              </a:rPr>
              <a:t>No serán las mismas actividades si hemos tenido mucho trabajo durante el año, tenemos un nivel de estrés alto y lo único que queremos es solo dormir y descansar.</a:t>
            </a:r>
          </a:p>
          <a:p>
            <a:r>
              <a:rPr lang="es-CL" sz="1200" kern="1200" dirty="0" smtClean="0">
                <a:solidFill>
                  <a:schemeClr val="tx1"/>
                </a:solidFill>
                <a:effectLst/>
                <a:latin typeface="+mn-lt"/>
                <a:ea typeface="+mn-ea"/>
                <a:cs typeface="+mn-cs"/>
              </a:rPr>
              <a:t>O somos de esas personas que nos encanta viajar,  queremos conocer lugares nuevos, nos gusta la aventura y las actividades extremas.</a:t>
            </a:r>
          </a:p>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O si nuestra idea de vacaciones es  simplemente disfrutamos compartir con la familia y amigos.</a:t>
            </a:r>
          </a:p>
          <a:p>
            <a:r>
              <a:rPr lang="es-CL" sz="1200" b="1" kern="1200" dirty="0" smtClean="0">
                <a:solidFill>
                  <a:schemeClr val="tx1"/>
                </a:solidFill>
                <a:effectLst/>
                <a:latin typeface="+mn-lt"/>
                <a:ea typeface="+mn-ea"/>
                <a:cs typeface="+mn-cs"/>
              </a:rPr>
              <a:t>¿Qué hacer?</a:t>
            </a:r>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Dependerá, entonces, del objetivo, pues, si nuestra idea es solo descansar podemos ir a un resort en donde podremos disfrutar y ser bien atendidos.</a:t>
            </a:r>
          </a:p>
          <a:p>
            <a:r>
              <a:rPr lang="es-CL" sz="1200" kern="1200" dirty="0" smtClean="0">
                <a:solidFill>
                  <a:schemeClr val="tx1"/>
                </a:solidFill>
                <a:effectLst/>
                <a:latin typeface="+mn-lt"/>
                <a:ea typeface="+mn-ea"/>
                <a:cs typeface="+mn-cs"/>
              </a:rPr>
              <a:t> Si el objetivo es conocer otros lugares, podemos organizar un viaje que nos permita turistear por todo Chile o salir al extranjero.</a:t>
            </a:r>
          </a:p>
          <a:p>
            <a:r>
              <a:rPr lang="es-CL" sz="1200" kern="1200" dirty="0" smtClean="0">
                <a:solidFill>
                  <a:schemeClr val="tx1"/>
                </a:solidFill>
                <a:effectLst/>
                <a:latin typeface="+mn-lt"/>
                <a:ea typeface="+mn-ea"/>
                <a:cs typeface="+mn-cs"/>
              </a:rPr>
              <a:t> Si nos gusta la adrenalina, podremos hacer actividades extremas como </a:t>
            </a:r>
            <a:r>
              <a:rPr lang="es-CL" sz="1200" kern="1200" dirty="0" err="1" smtClean="0">
                <a:solidFill>
                  <a:schemeClr val="tx1"/>
                </a:solidFill>
                <a:effectLst/>
                <a:latin typeface="+mn-lt"/>
                <a:ea typeface="+mn-ea"/>
                <a:cs typeface="+mn-cs"/>
              </a:rPr>
              <a:t>canopy</a:t>
            </a:r>
            <a:r>
              <a:rPr lang="es-CL" sz="1200" kern="1200" dirty="0" smtClean="0">
                <a:solidFill>
                  <a:schemeClr val="tx1"/>
                </a:solidFill>
                <a:effectLst/>
                <a:latin typeface="+mn-lt"/>
                <a:ea typeface="+mn-ea"/>
                <a:cs typeface="+mn-cs"/>
              </a:rPr>
              <a:t>, rafting, parapente y escalada.</a:t>
            </a:r>
          </a:p>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Si lo que queremos es compartir con la familia o amigos debemos buscar actividades grupales como  salir a bailar, jugar a las cartas o ir a un casino.</a:t>
            </a:r>
          </a:p>
          <a:p>
            <a:r>
              <a:rPr lang="es-CL" sz="1200" b="1" kern="1200" dirty="0" smtClean="0">
                <a:solidFill>
                  <a:schemeClr val="tx1"/>
                </a:solidFill>
                <a:effectLst/>
                <a:latin typeface="+mn-lt"/>
                <a:ea typeface="+mn-ea"/>
                <a:cs typeface="+mn-cs"/>
              </a:rPr>
              <a:t>¿Dónde ir?</a:t>
            </a:r>
          </a:p>
          <a:p>
            <a:r>
              <a:rPr lang="es-CL" sz="1200" kern="1200" dirty="0" smtClean="0">
                <a:solidFill>
                  <a:schemeClr val="tx1"/>
                </a:solidFill>
                <a:effectLst/>
                <a:latin typeface="+mn-lt"/>
                <a:ea typeface="+mn-ea"/>
                <a:cs typeface="+mn-cs"/>
              </a:rPr>
              <a:t>Las alternativas son variadas,  playa, montaña, campo, ciudad. Tanto en Chile como en el extranjero, las posibilidades son muchas. </a:t>
            </a:r>
          </a:p>
          <a:p>
            <a:r>
              <a:rPr lang="es-CL" sz="1200" kern="1200" dirty="0" smtClean="0">
                <a:solidFill>
                  <a:schemeClr val="tx1"/>
                </a:solidFill>
                <a:effectLst/>
                <a:latin typeface="+mn-lt"/>
                <a:ea typeface="+mn-ea"/>
                <a:cs typeface="+mn-cs"/>
              </a:rPr>
              <a:t>Para escoger a dónde ir debemos evaluar otros factores como el presupuesto, si necesitamos una visa, si tenemos o no pasaporte y si en el lugar seleccionado podremos realizar las actividades que nos proponemos hacer en estas vacaciones. </a:t>
            </a:r>
          </a:p>
          <a:p>
            <a:r>
              <a:rPr lang="es-CL" sz="1200" b="1" kern="1200" dirty="0" smtClean="0">
                <a:solidFill>
                  <a:schemeClr val="tx1"/>
                </a:solidFill>
                <a:effectLst/>
                <a:latin typeface="+mn-lt"/>
                <a:ea typeface="+mn-ea"/>
                <a:cs typeface="+mn-cs"/>
              </a:rPr>
              <a:t>¿Qué llevar?</a:t>
            </a:r>
          </a:p>
          <a:p>
            <a:r>
              <a:rPr lang="es-CL" sz="1200" kern="1200" dirty="0" smtClean="0">
                <a:solidFill>
                  <a:schemeClr val="tx1"/>
                </a:solidFill>
                <a:effectLst/>
                <a:latin typeface="+mn-lt"/>
                <a:ea typeface="+mn-ea"/>
                <a:cs typeface="+mn-cs"/>
              </a:rPr>
              <a:t>Para preparar un viaje de vacaciones debemos pensar en qué llevar.</a:t>
            </a:r>
          </a:p>
          <a:p>
            <a:r>
              <a:rPr lang="es-CL" sz="1200" kern="1200" dirty="0" smtClean="0">
                <a:solidFill>
                  <a:schemeClr val="tx1"/>
                </a:solidFill>
                <a:effectLst/>
                <a:latin typeface="+mn-lt"/>
                <a:ea typeface="+mn-ea"/>
                <a:cs typeface="+mn-cs"/>
              </a:rPr>
              <a:t>La ropa dependerá del lugar, del clima y de las actividades que querremos hacer, pues si queremos ir a cenar a un restaurant elegante lo más probable es que debamos llevar corbata, o si queremos ir a esquiar, debamos llevar parca.</a:t>
            </a:r>
          </a:p>
          <a:p>
            <a:r>
              <a:rPr lang="es-CL" sz="1200" kern="1200" dirty="0" smtClean="0">
                <a:solidFill>
                  <a:schemeClr val="tx1"/>
                </a:solidFill>
                <a:effectLst/>
                <a:latin typeface="+mn-lt"/>
                <a:ea typeface="+mn-ea"/>
                <a:cs typeface="+mn-cs"/>
              </a:rPr>
              <a:t>Debemos pensar en los documentos necesarios para nuestro viaje, si es en el extranjero, tendremos que llevar pasaporte, si vamos en automóvil, licencia de conducir.</a:t>
            </a:r>
          </a:p>
          <a:p>
            <a:r>
              <a:rPr lang="es-CL" sz="1200" kern="1200" dirty="0" smtClean="0">
                <a:solidFill>
                  <a:schemeClr val="tx1"/>
                </a:solidFill>
                <a:effectLst/>
                <a:latin typeface="+mn-lt"/>
                <a:ea typeface="+mn-ea"/>
                <a:cs typeface="+mn-cs"/>
              </a:rPr>
              <a:t>También tenemos que considerar como vamos a pagar, con tarjeta de crédito, dólares o efectivo.</a:t>
            </a:r>
          </a:p>
          <a:p>
            <a:r>
              <a:rPr lang="es-CL" sz="1200" b="1" kern="1200" dirty="0" smtClean="0">
                <a:solidFill>
                  <a:schemeClr val="tx1"/>
                </a:solidFill>
                <a:effectLst/>
                <a:latin typeface="+mn-lt"/>
                <a:ea typeface="+mn-ea"/>
                <a:cs typeface="+mn-cs"/>
              </a:rPr>
              <a:t>¿Con quién ir?</a:t>
            </a:r>
          </a:p>
          <a:p>
            <a:r>
              <a:rPr lang="es-CL" sz="1200" kern="1200" dirty="0" smtClean="0">
                <a:solidFill>
                  <a:schemeClr val="tx1"/>
                </a:solidFill>
                <a:effectLst/>
                <a:latin typeface="+mn-lt"/>
                <a:ea typeface="+mn-ea"/>
                <a:cs typeface="+mn-cs"/>
              </a:rPr>
              <a:t>Debes pensar con quién vas a compartir tus vacaciones, iras solo, con tu familia, con amigos, con tu pareja, o tal vez lo inicies solo y vayas sumando gente en el camino.</a:t>
            </a:r>
          </a:p>
          <a:p>
            <a:r>
              <a:rPr lang="es-CL" sz="1200" b="1" kern="1200" dirty="0" smtClean="0">
                <a:solidFill>
                  <a:schemeClr val="tx1"/>
                </a:solidFill>
                <a:effectLst/>
                <a:latin typeface="+mn-lt"/>
                <a:ea typeface="+mn-ea"/>
                <a:cs typeface="+mn-cs"/>
              </a:rPr>
              <a:t>¿Cómo ir?</a:t>
            </a:r>
          </a:p>
          <a:p>
            <a:r>
              <a:rPr lang="es-CL" sz="1200" kern="1200" dirty="0" smtClean="0">
                <a:solidFill>
                  <a:schemeClr val="tx1"/>
                </a:solidFill>
                <a:effectLst/>
                <a:latin typeface="+mn-lt"/>
                <a:ea typeface="+mn-ea"/>
                <a:cs typeface="+mn-cs"/>
              </a:rPr>
              <a:t>Hay muchas alternativas para iniciar un viaje, podemos usar el auto, ir en bus, en tren, en avión o en moto. </a:t>
            </a:r>
          </a:p>
          <a:p>
            <a:r>
              <a:rPr lang="es-CL" sz="1200" kern="1200" dirty="0" smtClean="0">
                <a:solidFill>
                  <a:schemeClr val="tx1"/>
                </a:solidFill>
                <a:effectLst/>
                <a:latin typeface="+mn-lt"/>
                <a:ea typeface="+mn-ea"/>
                <a:cs typeface="+mn-cs"/>
              </a:rPr>
              <a:t>Para escoger el transporte debemos considerar variables como la distancia a la que se encuentra el lugar dónde iremos, el tiempo de duración del viaje, dinero para el pasaje.</a:t>
            </a:r>
          </a:p>
          <a:p>
            <a:r>
              <a:rPr lang="es-CL" sz="1200" b="1" kern="1200" dirty="0" smtClean="0">
                <a:solidFill>
                  <a:schemeClr val="tx1"/>
                </a:solidFill>
                <a:effectLst/>
                <a:latin typeface="+mn-lt"/>
                <a:ea typeface="+mn-ea"/>
                <a:cs typeface="+mn-cs"/>
              </a:rPr>
              <a:t>¿Cuándo ir?</a:t>
            </a:r>
          </a:p>
          <a:p>
            <a:r>
              <a:rPr lang="es-CL" sz="1200" kern="1200" dirty="0" smtClean="0">
                <a:solidFill>
                  <a:schemeClr val="tx1"/>
                </a:solidFill>
                <a:effectLst/>
                <a:latin typeface="+mn-lt"/>
                <a:ea typeface="+mn-ea"/>
                <a:cs typeface="+mn-cs"/>
              </a:rPr>
              <a:t>El tiempo es un factor sumamente necesario que se debe considerar cuando vamos de vacaciones, pues puede ser que dispongamos de 3 semanas libres, pero debemos considerar tiempo para obtener visa, comprar pasajes, armar la maleta, preparar el viaje, definir el día que queremos partir y el día que vamos a volver, el tiempo de duración del viaje y si, debemos pensar que días destinaremos para recorrer lugares turísticos, salir a cenar, ir a algún parque de diversiones o al casino.</a:t>
            </a:r>
          </a:p>
          <a:p>
            <a:r>
              <a:rPr lang="es-CL" sz="1200" kern="1200" dirty="0" smtClean="0">
                <a:solidFill>
                  <a:schemeClr val="tx1"/>
                </a:solidFill>
                <a:effectLst/>
                <a:latin typeface="+mn-lt"/>
                <a:ea typeface="+mn-ea"/>
                <a:cs typeface="+mn-cs"/>
              </a:rPr>
              <a:t>Por lo tanto para planificar un proyecto, debemos hacernos las mismas preguntas que para planificar las vacaciones, saber el qué, porqué, dónde, cuándo, cómo, quién y qué son la base de un plan de proyecto.</a:t>
            </a:r>
          </a:p>
          <a:p>
            <a:endParaRPr lang="es-CL" sz="1200" kern="1200" dirty="0" smtClean="0">
              <a:solidFill>
                <a:schemeClr val="tx1"/>
              </a:solidFill>
              <a:effectLst/>
              <a:latin typeface="+mn-lt"/>
              <a:ea typeface="+mn-ea"/>
              <a:cs typeface="+mn-cs"/>
            </a:endParaRPr>
          </a:p>
          <a:p>
            <a:endParaRPr lang="es-CL" sz="1200" kern="1200" dirty="0" smtClean="0">
              <a:solidFill>
                <a:schemeClr val="tx1"/>
              </a:solidFill>
              <a:effectLst/>
              <a:latin typeface="+mn-lt"/>
              <a:ea typeface="+mn-ea"/>
              <a:cs typeface="+mn-cs"/>
            </a:endParaRPr>
          </a:p>
          <a:p>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5</a:t>
            </a:fld>
            <a:endParaRPr lang="es-CL"/>
          </a:p>
        </p:txBody>
      </p:sp>
    </p:spTree>
    <p:extLst>
      <p:ext uri="{BB962C8B-B14F-4D97-AF65-F5344CB8AC3E}">
        <p14:creationId xmlns:p14="http://schemas.microsoft.com/office/powerpoint/2010/main" val="233065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6</a:t>
            </a:fld>
            <a:endParaRPr lang="es-CL"/>
          </a:p>
        </p:txBody>
      </p:sp>
    </p:spTree>
    <p:extLst>
      <p:ext uri="{BB962C8B-B14F-4D97-AF65-F5344CB8AC3E}">
        <p14:creationId xmlns:p14="http://schemas.microsoft.com/office/powerpoint/2010/main" val="2717624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dirty="0" smtClean="0"/>
              <a:t>El qué está dado por el ámbito del proyecto.</a:t>
            </a:r>
          </a:p>
          <a:p>
            <a:r>
              <a:rPr lang="es-CL" sz="1200" dirty="0" smtClean="0"/>
              <a:t>El porqué es el objetivo del proyecto.</a:t>
            </a:r>
          </a:p>
          <a:p>
            <a:r>
              <a:rPr lang="es-CL" sz="1200" dirty="0" smtClean="0"/>
              <a:t>El dónde se vincula al ambiente de producción, dónde será implementado el nuevo software.</a:t>
            </a:r>
          </a:p>
          <a:p>
            <a:r>
              <a:rPr lang="es-CL" sz="1200" dirty="0" smtClean="0"/>
              <a:t>El cómo se refiere a los recursos asociados al proyecto, al ambiente de desarrollo, a los lenguajes y bases de datos a utilizar.</a:t>
            </a:r>
          </a:p>
          <a:p>
            <a:r>
              <a:rPr lang="es-CL" sz="1200" dirty="0" smtClean="0"/>
              <a:t>El cuándo a las fechas marcadas por los diferentes hitos del desarrollo de software </a:t>
            </a:r>
          </a:p>
          <a:p>
            <a:r>
              <a:rPr lang="es-CL" sz="1200" dirty="0" smtClean="0"/>
              <a:t>Y el quién a los roles involucrados dentro del  equipo de proyecto y del cliente.</a:t>
            </a:r>
            <a:endParaRPr lang="es-CL" sz="1200" b="1" spc="600" dirty="0" smtClean="0">
              <a:solidFill>
                <a:schemeClr val="accent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7</a:t>
            </a:fld>
            <a:endParaRPr lang="es-CL"/>
          </a:p>
        </p:txBody>
      </p:sp>
    </p:spTree>
    <p:extLst>
      <p:ext uri="{BB962C8B-B14F-4D97-AF65-F5344CB8AC3E}">
        <p14:creationId xmlns:p14="http://schemas.microsoft.com/office/powerpoint/2010/main" val="4106487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8</a:t>
            </a:fld>
            <a:endParaRPr lang="es-CL"/>
          </a:p>
        </p:txBody>
      </p:sp>
    </p:spTree>
    <p:extLst>
      <p:ext uri="{BB962C8B-B14F-4D97-AF65-F5344CB8AC3E}">
        <p14:creationId xmlns:p14="http://schemas.microsoft.com/office/powerpoint/2010/main" val="2892334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r>
              <a:rPr lang="es-CL" sz="1200" b="0" i="0" dirty="0" smtClean="0">
                <a:solidFill>
                  <a:schemeClr val="tx2"/>
                </a:solidFill>
              </a:rPr>
              <a:t>El ámbito del software incluye:</a:t>
            </a:r>
          </a:p>
          <a:p>
            <a:pPr algn="just"/>
            <a:r>
              <a:rPr lang="es-CL" sz="1200" b="0" i="0" dirty="0" smtClean="0">
                <a:solidFill>
                  <a:schemeClr val="tx2"/>
                </a:solidFill>
              </a:rPr>
              <a:t>El contexto en el que el nuevo software va a operar, es decir, las necesidades y condiciones particulares de los usuarios finales.</a:t>
            </a:r>
          </a:p>
          <a:p>
            <a:pPr algn="just"/>
            <a:r>
              <a:rPr lang="es-CL" sz="1200" b="0" i="0" dirty="0" smtClean="0">
                <a:solidFill>
                  <a:schemeClr val="tx2"/>
                </a:solidFill>
              </a:rPr>
              <a:t>Las Funciones del software a construir descritas en las especificaciones. Estás se evalúan y refinan para darles más detalle al momento de la Estimación.</a:t>
            </a:r>
          </a:p>
          <a:p>
            <a:pPr algn="just"/>
            <a:r>
              <a:rPr lang="es-CL" sz="1200" b="0" i="0" dirty="0" smtClean="0">
                <a:solidFill>
                  <a:schemeClr val="tx2"/>
                </a:solidFill>
              </a:rPr>
              <a:t>El Rendimiento esperado del software: abarca los requisitos de tiempos de respuesta y de procesamiento.</a:t>
            </a:r>
          </a:p>
          <a:p>
            <a:pPr algn="just"/>
            <a:r>
              <a:rPr lang="es-CL" sz="1200" b="0" i="0" dirty="0" smtClean="0">
                <a:solidFill>
                  <a:schemeClr val="tx2"/>
                </a:solidFill>
              </a:rPr>
              <a:t>El Ámbito es un pre-requisito para desarrollar el plan y se obtiene en conjunto con el cliente quien manifiesta las expectativas del proyecto y los puntos de interés para su desarrollo.</a:t>
            </a:r>
          </a:p>
          <a:p>
            <a:pPr algn="just"/>
            <a:r>
              <a:rPr lang="es-CL" sz="1200" b="0" i="0" dirty="0" smtClean="0">
                <a:solidFill>
                  <a:schemeClr val="tx2"/>
                </a:solidFill>
              </a:rPr>
              <a:t>Si se ha desarrollado adecuadamente la Especificación del Sistema, casi toda la información requerida para la descripción del ámbito del SW estará disponible y documentada antes de que comience la planificación del proyecto de software.</a:t>
            </a:r>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9</a:t>
            </a:fld>
            <a:endParaRPr lang="es-CL"/>
          </a:p>
        </p:txBody>
      </p:sp>
    </p:spTree>
    <p:extLst>
      <p:ext uri="{BB962C8B-B14F-4D97-AF65-F5344CB8AC3E}">
        <p14:creationId xmlns:p14="http://schemas.microsoft.com/office/powerpoint/2010/main" val="389741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23336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1333186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923992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1774391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9303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21749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7" name="6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8" name="7 Marcador de pie de página"/>
          <p:cNvSpPr>
            <a:spLocks noGrp="1"/>
          </p:cNvSpPr>
          <p:nvPr>
            <p:ph type="ftr" sz="quarter" idx="11"/>
          </p:nvPr>
        </p:nvSpPr>
        <p:spPr/>
        <p:txBody>
          <a:bodyPr/>
          <a:lstStyle/>
          <a:p>
            <a:endParaRPr lang="es-CL"/>
          </a:p>
        </p:txBody>
      </p:sp>
      <p:sp>
        <p:nvSpPr>
          <p:cNvPr id="9" name="8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83869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4" name="3 Marcador de pie de página"/>
          <p:cNvSpPr>
            <a:spLocks noGrp="1"/>
          </p:cNvSpPr>
          <p:nvPr>
            <p:ph type="ftr" sz="quarter" idx="11"/>
          </p:nvPr>
        </p:nvSpPr>
        <p:spPr/>
        <p:txBody>
          <a:bodyPr/>
          <a:lstStyle/>
          <a:p>
            <a:endParaRPr lang="es-CL"/>
          </a:p>
        </p:txBody>
      </p:sp>
      <p:sp>
        <p:nvSpPr>
          <p:cNvPr id="5" name="4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31421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3" name="2 Marcador de pie de página"/>
          <p:cNvSpPr>
            <a:spLocks noGrp="1"/>
          </p:cNvSpPr>
          <p:nvPr>
            <p:ph type="ftr" sz="quarter" idx="11"/>
          </p:nvPr>
        </p:nvSpPr>
        <p:spPr/>
        <p:txBody>
          <a:bodyPr/>
          <a:lstStyle/>
          <a:p>
            <a:endParaRPr lang="es-CL"/>
          </a:p>
        </p:txBody>
      </p:sp>
      <p:sp>
        <p:nvSpPr>
          <p:cNvPr id="4" name="3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71401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3154031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5EF793F-0C72-49A9-9EED-31D93259B893}" type="datetimeFigureOut">
              <a:rPr lang="es-CL" smtClean="0"/>
              <a:t>12-04-2016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37221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F793F-0C72-49A9-9EED-31D93259B893}" type="datetimeFigureOut">
              <a:rPr lang="es-CL" smtClean="0"/>
              <a:t>12-04-2016</a:t>
            </a:fld>
            <a:endParaRPr lang="es-CL"/>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2B344-E978-4D2A-9570-4BFC0ADECCEE}" type="slidenum">
              <a:rPr lang="es-CL" smtClean="0"/>
              <a:t>‹Nº›</a:t>
            </a:fld>
            <a:endParaRPr lang="es-CL"/>
          </a:p>
        </p:txBody>
      </p:sp>
    </p:spTree>
    <p:extLst>
      <p:ext uri="{BB962C8B-B14F-4D97-AF65-F5344CB8AC3E}">
        <p14:creationId xmlns:p14="http://schemas.microsoft.com/office/powerpoint/2010/main" val="386539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77848" y="1916832"/>
            <a:ext cx="6858865" cy="1323439"/>
          </a:xfrm>
          <a:prstGeom prst="rect">
            <a:avLst/>
          </a:prstGeom>
          <a:noFill/>
        </p:spPr>
        <p:txBody>
          <a:bodyPr wrap="none" rtlCol="0">
            <a:spAutoFit/>
          </a:bodyPr>
          <a:lstStyle/>
          <a:p>
            <a:r>
              <a:rPr lang="es-CL" sz="4000" spc="700" dirty="0" smtClean="0">
                <a:solidFill>
                  <a:schemeClr val="tx1">
                    <a:lumMod val="50000"/>
                    <a:lumOff val="50000"/>
                  </a:schemeClr>
                </a:solidFill>
              </a:rPr>
              <a:t>Ingeniería de Software</a:t>
            </a:r>
          </a:p>
          <a:p>
            <a:r>
              <a:rPr lang="es-CL" sz="4000" b="1" spc="700" dirty="0" smtClean="0">
                <a:solidFill>
                  <a:schemeClr val="tx1">
                    <a:lumMod val="50000"/>
                    <a:lumOff val="50000"/>
                  </a:schemeClr>
                </a:solidFill>
              </a:rPr>
              <a:t>IDS5501</a:t>
            </a:r>
            <a:endParaRPr lang="es-CL" sz="4000" b="1" spc="700" dirty="0">
              <a:solidFill>
                <a:schemeClr val="tx2"/>
              </a:solidFill>
            </a:endParaRPr>
          </a:p>
        </p:txBody>
      </p:sp>
      <p:pic>
        <p:nvPicPr>
          <p:cNvPr id="9" name="Picture 2" descr="http://2.bp.blogspot.com/-83jhQvqv-fI/Tx3_bmOkfmI/AAAAAAAAAFQ/mIVaHtfcRes/s1600/la-ciudad-accesible-ed-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005064"/>
            <a:ext cx="8734348" cy="226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797871"/>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79512" y="1556792"/>
            <a:ext cx="8583535" cy="2954655"/>
          </a:xfrm>
          <a:prstGeom prst="rect">
            <a:avLst/>
          </a:prstGeom>
        </p:spPr>
        <p:txBody>
          <a:bodyPr wrap="square">
            <a:spAutoFit/>
          </a:bodyPr>
          <a:lstStyle/>
          <a:p>
            <a:pPr algn="just"/>
            <a:r>
              <a:rPr lang="es-CL" sz="2400" b="1" dirty="0">
                <a:solidFill>
                  <a:schemeClr val="tx2"/>
                </a:solidFill>
              </a:rPr>
              <a:t>Identificar las Restricciones incluye</a:t>
            </a:r>
            <a:r>
              <a:rPr lang="es-CL" sz="2400" b="1" dirty="0" smtClean="0">
                <a:solidFill>
                  <a:schemeClr val="tx2"/>
                </a:solidFill>
              </a:rPr>
              <a:t>:</a:t>
            </a:r>
          </a:p>
          <a:p>
            <a:pPr algn="just"/>
            <a:endParaRPr lang="es-CL" dirty="0">
              <a:solidFill>
                <a:schemeClr val="tx2"/>
              </a:solidFill>
            </a:endParaRPr>
          </a:p>
          <a:p>
            <a:pPr marL="285750" indent="-285750" algn="just">
              <a:buFont typeface="Wingdings" panose="05000000000000000000" pitchFamily="2" charset="2"/>
              <a:buChar char="§"/>
            </a:pPr>
            <a:r>
              <a:rPr lang="es-CL" dirty="0" smtClean="0">
                <a:solidFill>
                  <a:schemeClr val="tx2"/>
                </a:solidFill>
              </a:rPr>
              <a:t>Determinar </a:t>
            </a:r>
            <a:r>
              <a:rPr lang="es-CL" dirty="0">
                <a:solidFill>
                  <a:schemeClr val="tx2"/>
                </a:solidFill>
              </a:rPr>
              <a:t>los límites del nuevo SW.</a:t>
            </a:r>
          </a:p>
          <a:p>
            <a:pPr marL="285750" indent="-285750" algn="just">
              <a:buFont typeface="Wingdings" panose="05000000000000000000" pitchFamily="2" charset="2"/>
              <a:buChar char="§"/>
            </a:pPr>
            <a:r>
              <a:rPr lang="es-CL" dirty="0" smtClean="0">
                <a:solidFill>
                  <a:schemeClr val="tx2"/>
                </a:solidFill>
              </a:rPr>
              <a:t>Identificar </a:t>
            </a:r>
            <a:r>
              <a:rPr lang="es-CL" dirty="0">
                <a:solidFill>
                  <a:schemeClr val="tx2"/>
                </a:solidFill>
              </a:rPr>
              <a:t>las restricciones en base al Hardware, memoria disponible y otros sistemas existentes.</a:t>
            </a:r>
          </a:p>
          <a:p>
            <a:pPr marL="285750" indent="-285750" algn="just">
              <a:buFont typeface="Wingdings" panose="05000000000000000000" pitchFamily="2" charset="2"/>
              <a:buChar char="§"/>
            </a:pPr>
            <a:r>
              <a:rPr lang="es-CL" dirty="0" smtClean="0">
                <a:solidFill>
                  <a:schemeClr val="tx2"/>
                </a:solidFill>
              </a:rPr>
              <a:t>Establecer </a:t>
            </a:r>
            <a:r>
              <a:rPr lang="es-CL" dirty="0">
                <a:solidFill>
                  <a:schemeClr val="tx2"/>
                </a:solidFill>
              </a:rPr>
              <a:t>explícitamente los datos cuantitativos como el número de usuarios simultáneos, rapidez de respuesta de un proceso y la cantidad de carga de </a:t>
            </a:r>
            <a:r>
              <a:rPr lang="es-CL" dirty="0" smtClean="0">
                <a:solidFill>
                  <a:schemeClr val="tx2"/>
                </a:solidFill>
              </a:rPr>
              <a:t>datos.</a:t>
            </a:r>
          </a:p>
          <a:p>
            <a:pPr marL="285750" indent="-285750" algn="just">
              <a:buFont typeface="Wingdings" panose="05000000000000000000" pitchFamily="2" charset="2"/>
              <a:buChar char="§"/>
            </a:pPr>
            <a:r>
              <a:rPr lang="es-CL" dirty="0" smtClean="0">
                <a:solidFill>
                  <a:schemeClr val="tx2"/>
                </a:solidFill>
              </a:rPr>
              <a:t>Determinar </a:t>
            </a:r>
            <a:r>
              <a:rPr lang="es-CL" dirty="0">
                <a:solidFill>
                  <a:schemeClr val="tx2"/>
                </a:solidFill>
              </a:rPr>
              <a:t>las fechas de entrega, el personal disponible, el presupuesto.</a:t>
            </a:r>
          </a:p>
          <a:p>
            <a:pPr marL="285750" indent="-285750" algn="just">
              <a:buFont typeface="Wingdings" panose="05000000000000000000" pitchFamily="2" charset="2"/>
              <a:buChar char="§"/>
            </a:pPr>
            <a:r>
              <a:rPr lang="es-CL" dirty="0">
                <a:solidFill>
                  <a:schemeClr val="tx2"/>
                </a:solidFill>
              </a:rPr>
              <a:t>Establecer los hitos de avance del proyecto.</a:t>
            </a:r>
          </a:p>
          <a:p>
            <a:pPr marL="285750" indent="-285750" algn="just">
              <a:buFont typeface="Wingdings" panose="05000000000000000000" pitchFamily="2" charset="2"/>
              <a:buChar char="§"/>
            </a:pPr>
            <a:r>
              <a:rPr lang="es-CL" dirty="0" smtClean="0">
                <a:solidFill>
                  <a:schemeClr val="tx2"/>
                </a:solidFill>
              </a:rPr>
              <a:t>Establecer </a:t>
            </a:r>
            <a:r>
              <a:rPr lang="es-CL" dirty="0">
                <a:solidFill>
                  <a:schemeClr val="tx2"/>
                </a:solidFill>
              </a:rPr>
              <a:t>los entregables del proyecto.</a:t>
            </a:r>
          </a:p>
        </p:txBody>
      </p:sp>
      <p:pic>
        <p:nvPicPr>
          <p:cNvPr id="9" name="Imagen 8" descr="https://iesmungiafol.files.wordpress.com/2012/03/in_restricciones.jpg"/>
          <p:cNvPicPr/>
          <p:nvPr/>
        </p:nvPicPr>
        <p:blipFill>
          <a:blip r:embed="rId3"/>
          <a:srcRect/>
          <a:stretch>
            <a:fillRect/>
          </a:stretch>
        </p:blipFill>
        <p:spPr bwMode="auto">
          <a:xfrm>
            <a:off x="5027168" y="4041101"/>
            <a:ext cx="3752215" cy="2596515"/>
          </a:xfrm>
          <a:prstGeom prst="rect">
            <a:avLst/>
          </a:prstGeom>
          <a:noFill/>
          <a:ln w="9525">
            <a:noFill/>
            <a:miter lim="800000"/>
            <a:headEnd/>
            <a:tailEnd/>
          </a:ln>
        </p:spPr>
      </p:pic>
      <p:sp>
        <p:nvSpPr>
          <p:cNvPr id="12" name="CuadroTexto 11"/>
          <p:cNvSpPr txBox="1"/>
          <p:nvPr/>
        </p:nvSpPr>
        <p:spPr>
          <a:xfrm>
            <a:off x="474700" y="359548"/>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Tree>
    <p:extLst>
      <p:ext uri="{BB962C8B-B14F-4D97-AF65-F5344CB8AC3E}">
        <p14:creationId xmlns:p14="http://schemas.microsoft.com/office/powerpoint/2010/main" val="239100116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75289" y="404664"/>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
        <p:nvSpPr>
          <p:cNvPr id="4" name="Rectángulo 3"/>
          <p:cNvSpPr/>
          <p:nvPr/>
        </p:nvSpPr>
        <p:spPr>
          <a:xfrm>
            <a:off x="4427984" y="1659940"/>
            <a:ext cx="4464496" cy="4031873"/>
          </a:xfrm>
          <a:prstGeom prst="rect">
            <a:avLst/>
          </a:prstGeom>
        </p:spPr>
        <p:txBody>
          <a:bodyPr wrap="square">
            <a:spAutoFit/>
          </a:bodyPr>
          <a:lstStyle/>
          <a:p>
            <a:pPr algn="ctr"/>
            <a:r>
              <a:rPr lang="es-CL" sz="3200" dirty="0" smtClean="0">
                <a:solidFill>
                  <a:srgbClr val="00B050"/>
                </a:solidFill>
              </a:rPr>
              <a:t>Para </a:t>
            </a:r>
            <a:r>
              <a:rPr lang="es-CL" sz="3200" dirty="0">
                <a:solidFill>
                  <a:srgbClr val="00B050"/>
                </a:solidFill>
              </a:rPr>
              <a:t>el desarrollo de un </a:t>
            </a:r>
            <a:r>
              <a:rPr lang="es-CL" sz="3200" dirty="0" smtClean="0">
                <a:solidFill>
                  <a:srgbClr val="00B050"/>
                </a:solidFill>
              </a:rPr>
              <a:t>proyecto, </a:t>
            </a:r>
            <a:r>
              <a:rPr lang="es-CL" sz="3200" dirty="0">
                <a:solidFill>
                  <a:srgbClr val="00B050"/>
                </a:solidFill>
              </a:rPr>
              <a:t>debemos considerar las personas, herramientas de software y hardware y los componentes reutilizables necesarias para ejecutar el proyecto. </a:t>
            </a:r>
          </a:p>
        </p:txBody>
      </p:sp>
      <p:pic>
        <p:nvPicPr>
          <p:cNvPr id="9" name="6 Imagen" descr="Imagen9.png"/>
          <p:cNvPicPr/>
          <p:nvPr/>
        </p:nvPicPr>
        <p:blipFill>
          <a:blip r:embed="rId3"/>
          <a:stretch>
            <a:fillRect/>
          </a:stretch>
        </p:blipFill>
        <p:spPr>
          <a:xfrm>
            <a:off x="0" y="1911679"/>
            <a:ext cx="4860032" cy="3528393"/>
          </a:xfrm>
          <a:prstGeom prst="rect">
            <a:avLst/>
          </a:prstGeom>
        </p:spPr>
      </p:pic>
    </p:spTree>
    <p:extLst>
      <p:ext uri="{BB962C8B-B14F-4D97-AF65-F5344CB8AC3E}">
        <p14:creationId xmlns:p14="http://schemas.microsoft.com/office/powerpoint/2010/main" val="295395127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75289" y="404664"/>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
        <p:nvSpPr>
          <p:cNvPr id="9" name="Rectángulo 8"/>
          <p:cNvSpPr/>
          <p:nvPr/>
        </p:nvSpPr>
        <p:spPr>
          <a:xfrm>
            <a:off x="352717" y="898921"/>
            <a:ext cx="8323739" cy="1323439"/>
          </a:xfrm>
          <a:prstGeom prst="rect">
            <a:avLst/>
          </a:prstGeom>
        </p:spPr>
        <p:txBody>
          <a:bodyPr wrap="square">
            <a:spAutoFit/>
          </a:bodyPr>
          <a:lstStyle/>
          <a:p>
            <a:r>
              <a:rPr lang="es-CL" sz="4000" dirty="0" smtClean="0">
                <a:solidFill>
                  <a:srgbClr val="00B050"/>
                </a:solidFill>
              </a:rPr>
              <a:t>Para </a:t>
            </a:r>
            <a:r>
              <a:rPr lang="es-CL" sz="4000" dirty="0">
                <a:solidFill>
                  <a:srgbClr val="00B050"/>
                </a:solidFill>
              </a:rPr>
              <a:t>determinar las herramientas de hardware se debe considerar: </a:t>
            </a:r>
          </a:p>
        </p:txBody>
      </p:sp>
      <p:pic>
        <p:nvPicPr>
          <p:cNvPr id="11" name="Imagen 10" descr="http://www.sdweb.es/sites/default/files/userfiles/image001.png"/>
          <p:cNvPicPr/>
          <p:nvPr/>
        </p:nvPicPr>
        <p:blipFill>
          <a:blip r:embed="rId3" cstate="print"/>
          <a:srcRect/>
          <a:stretch>
            <a:fillRect/>
          </a:stretch>
        </p:blipFill>
        <p:spPr bwMode="auto">
          <a:xfrm>
            <a:off x="487864" y="2564904"/>
            <a:ext cx="8188591" cy="3816424"/>
          </a:xfrm>
          <a:prstGeom prst="rect">
            <a:avLst/>
          </a:prstGeom>
          <a:noFill/>
        </p:spPr>
      </p:pic>
    </p:spTree>
    <p:extLst>
      <p:ext uri="{BB962C8B-B14F-4D97-AF65-F5344CB8AC3E}">
        <p14:creationId xmlns:p14="http://schemas.microsoft.com/office/powerpoint/2010/main" val="4182518710"/>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75289" y="404664"/>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
        <p:nvSpPr>
          <p:cNvPr id="6" name="Rectángulo 5"/>
          <p:cNvSpPr/>
          <p:nvPr/>
        </p:nvSpPr>
        <p:spPr>
          <a:xfrm>
            <a:off x="452097" y="980728"/>
            <a:ext cx="8201167" cy="5509200"/>
          </a:xfrm>
          <a:prstGeom prst="rect">
            <a:avLst/>
          </a:prstGeom>
        </p:spPr>
        <p:txBody>
          <a:bodyPr wrap="square">
            <a:spAutoFit/>
          </a:bodyPr>
          <a:lstStyle/>
          <a:p>
            <a:r>
              <a:rPr lang="es-CL" sz="2800" b="1" dirty="0">
                <a:solidFill>
                  <a:schemeClr val="accent1"/>
                </a:solidFill>
              </a:rPr>
              <a:t>Como</a:t>
            </a:r>
            <a:r>
              <a:rPr lang="es-CL" sz="2800" b="1" dirty="0">
                <a:solidFill>
                  <a:srgbClr val="00B050"/>
                </a:solidFill>
              </a:rPr>
              <a:t> </a:t>
            </a:r>
            <a:r>
              <a:rPr lang="es-CL" sz="4400" dirty="0">
                <a:solidFill>
                  <a:srgbClr val="FFC000"/>
                </a:solidFill>
                <a:latin typeface="Impact" panose="020B0806030902050204" pitchFamily="34" charset="0"/>
              </a:rPr>
              <a:t>herramientas de software </a:t>
            </a:r>
            <a:r>
              <a:rPr lang="es-CL" sz="2800" b="1" dirty="0">
                <a:solidFill>
                  <a:schemeClr val="accent1"/>
                </a:solidFill>
              </a:rPr>
              <a:t>se pueden utilizar</a:t>
            </a:r>
            <a:r>
              <a:rPr lang="es-CL" sz="2800" b="1" dirty="0" smtClean="0">
                <a:solidFill>
                  <a:schemeClr val="accent1"/>
                </a:solidFill>
              </a:rPr>
              <a:t>:</a:t>
            </a:r>
          </a:p>
          <a:p>
            <a:endParaRPr lang="es-CL" sz="2800" b="1" dirty="0">
              <a:solidFill>
                <a:schemeClr val="accent1"/>
              </a:solidFill>
            </a:endParaRPr>
          </a:p>
          <a:p>
            <a:pPr marL="457200" indent="-457200">
              <a:buFont typeface="Arial" panose="020B0604020202020204" pitchFamily="34" charset="0"/>
              <a:buChar char="•"/>
            </a:pPr>
            <a:r>
              <a:rPr lang="es-CL" sz="2800" dirty="0">
                <a:solidFill>
                  <a:schemeClr val="accent1"/>
                </a:solidFill>
              </a:rPr>
              <a:t>Herramientas de Codificación automática</a:t>
            </a:r>
          </a:p>
          <a:p>
            <a:pPr marL="457200" indent="-457200">
              <a:buFont typeface="Arial" panose="020B0604020202020204" pitchFamily="34" charset="0"/>
              <a:buChar char="•"/>
            </a:pPr>
            <a:r>
              <a:rPr lang="es-CL" sz="2800" dirty="0">
                <a:solidFill>
                  <a:schemeClr val="accent1"/>
                </a:solidFill>
              </a:rPr>
              <a:t>Herramientas de Sistema</a:t>
            </a:r>
          </a:p>
          <a:p>
            <a:pPr marL="457200" indent="-457200">
              <a:buFont typeface="Arial" panose="020B0604020202020204" pitchFamily="34" charset="0"/>
              <a:buChar char="•"/>
            </a:pPr>
            <a:r>
              <a:rPr lang="es-CL" sz="2800" dirty="0">
                <a:solidFill>
                  <a:schemeClr val="accent1"/>
                </a:solidFill>
              </a:rPr>
              <a:t>Herramientas CASE (ingeniería de software asistida por computadora):</a:t>
            </a:r>
          </a:p>
          <a:p>
            <a:pPr marL="457200" indent="-457200">
              <a:buFont typeface="Arial" panose="020B0604020202020204" pitchFamily="34" charset="0"/>
              <a:buChar char="•"/>
            </a:pPr>
            <a:r>
              <a:rPr lang="es-CL" sz="2800" dirty="0">
                <a:solidFill>
                  <a:schemeClr val="accent1"/>
                </a:solidFill>
              </a:rPr>
              <a:t>Planificación de Sistema Comerciales</a:t>
            </a:r>
          </a:p>
          <a:p>
            <a:pPr marL="457200" indent="-457200">
              <a:buFont typeface="Arial" panose="020B0604020202020204" pitchFamily="34" charset="0"/>
              <a:buChar char="•"/>
            </a:pPr>
            <a:r>
              <a:rPr lang="es-CL" sz="2800" dirty="0">
                <a:solidFill>
                  <a:schemeClr val="accent1"/>
                </a:solidFill>
              </a:rPr>
              <a:t>Gestión de Proyectos</a:t>
            </a:r>
          </a:p>
          <a:p>
            <a:pPr marL="457200" indent="-457200">
              <a:buFont typeface="Arial" panose="020B0604020202020204" pitchFamily="34" charset="0"/>
              <a:buChar char="•"/>
            </a:pPr>
            <a:r>
              <a:rPr lang="es-CL" sz="2800" dirty="0">
                <a:solidFill>
                  <a:schemeClr val="accent1"/>
                </a:solidFill>
              </a:rPr>
              <a:t>Análisis y Diseño</a:t>
            </a:r>
          </a:p>
          <a:p>
            <a:pPr marL="457200" indent="-457200">
              <a:buFont typeface="Arial" panose="020B0604020202020204" pitchFamily="34" charset="0"/>
              <a:buChar char="•"/>
            </a:pPr>
            <a:r>
              <a:rPr lang="es-CL" sz="2800" dirty="0">
                <a:solidFill>
                  <a:schemeClr val="accent1"/>
                </a:solidFill>
              </a:rPr>
              <a:t>Programación</a:t>
            </a:r>
          </a:p>
          <a:p>
            <a:pPr marL="457200" indent="-457200">
              <a:buFont typeface="Arial" panose="020B0604020202020204" pitchFamily="34" charset="0"/>
              <a:buChar char="•"/>
            </a:pPr>
            <a:r>
              <a:rPr lang="es-CL" sz="2800" dirty="0">
                <a:solidFill>
                  <a:schemeClr val="accent1"/>
                </a:solidFill>
              </a:rPr>
              <a:t>Pruebas</a:t>
            </a:r>
          </a:p>
        </p:txBody>
      </p:sp>
    </p:spTree>
    <p:extLst>
      <p:ext uri="{BB962C8B-B14F-4D97-AF65-F5344CB8AC3E}">
        <p14:creationId xmlns:p14="http://schemas.microsoft.com/office/powerpoint/2010/main" val="24582407"/>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75289" y="404664"/>
            <a:ext cx="2450479" cy="369332"/>
          </a:xfrm>
          <a:prstGeom prst="rect">
            <a:avLst/>
          </a:prstGeom>
          <a:noFill/>
        </p:spPr>
        <p:txBody>
          <a:bodyPr wrap="none" rtlCol="0">
            <a:spAutoFit/>
          </a:bodyPr>
          <a:lstStyle/>
          <a:p>
            <a:r>
              <a:rPr lang="es-CL" dirty="0">
                <a:solidFill>
                  <a:schemeClr val="bg1"/>
                </a:solidFill>
              </a:rPr>
              <a:t>Proceso de Planificación</a:t>
            </a:r>
          </a:p>
        </p:txBody>
      </p:sp>
      <p:sp>
        <p:nvSpPr>
          <p:cNvPr id="9" name="Rectángulo 8"/>
          <p:cNvSpPr/>
          <p:nvPr/>
        </p:nvSpPr>
        <p:spPr>
          <a:xfrm>
            <a:off x="666503" y="5103674"/>
            <a:ext cx="7738985" cy="1692771"/>
          </a:xfrm>
          <a:prstGeom prst="rect">
            <a:avLst/>
          </a:prstGeom>
        </p:spPr>
        <p:txBody>
          <a:bodyPr wrap="square">
            <a:spAutoFit/>
          </a:bodyPr>
          <a:lstStyle/>
          <a:p>
            <a:pPr algn="ctr"/>
            <a:r>
              <a:rPr lang="es-CL" sz="2400" dirty="0"/>
              <a:t>También se debe verificar si es necesario utilizar </a:t>
            </a:r>
            <a:r>
              <a:rPr lang="es-CL" sz="4000" dirty="0">
                <a:solidFill>
                  <a:schemeClr val="accent1"/>
                </a:solidFill>
                <a:latin typeface="Impact" panose="020B0806030902050204" pitchFamily="34" charset="0"/>
              </a:rPr>
              <a:t>Componentes de Software reutilizables</a:t>
            </a:r>
            <a:r>
              <a:rPr lang="es-CL" sz="2400" dirty="0"/>
              <a:t>.</a:t>
            </a:r>
          </a:p>
        </p:txBody>
      </p:sp>
      <p:pic>
        <p:nvPicPr>
          <p:cNvPr id="11" name="Imagen 10" descr="http://blogs.ti-m.com.mx/efrenca/Lists/Photos/CategoriaComponentes.jpg"/>
          <p:cNvPicPr/>
          <p:nvPr/>
        </p:nvPicPr>
        <p:blipFill>
          <a:blip r:embed="rId3"/>
          <a:srcRect/>
          <a:stretch>
            <a:fillRect/>
          </a:stretch>
        </p:blipFill>
        <p:spPr bwMode="auto">
          <a:xfrm>
            <a:off x="1331640" y="908720"/>
            <a:ext cx="6408712" cy="4194954"/>
          </a:xfrm>
          <a:prstGeom prst="rect">
            <a:avLst/>
          </a:prstGeom>
          <a:noFill/>
          <a:ln w="9525">
            <a:noFill/>
            <a:miter lim="800000"/>
            <a:headEnd/>
            <a:tailEnd/>
          </a:ln>
        </p:spPr>
      </p:pic>
    </p:spTree>
    <p:extLst>
      <p:ext uri="{BB962C8B-B14F-4D97-AF65-F5344CB8AC3E}">
        <p14:creationId xmlns:p14="http://schemas.microsoft.com/office/powerpoint/2010/main" val="378166781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47311" y="1037347"/>
            <a:ext cx="5132398" cy="523220"/>
          </a:xfrm>
          <a:prstGeom prst="rect">
            <a:avLst/>
          </a:prstGeom>
        </p:spPr>
        <p:txBody>
          <a:bodyPr wrap="square">
            <a:spAutoFit/>
          </a:bodyPr>
          <a:lstStyle/>
          <a:p>
            <a:r>
              <a:rPr lang="es-CL" sz="2800" dirty="0" smtClean="0">
                <a:solidFill>
                  <a:srgbClr val="00B050"/>
                </a:solidFill>
              </a:rPr>
              <a:t>Estimación de tiempos</a:t>
            </a:r>
            <a:endParaRPr lang="es-CL" sz="2000" dirty="0">
              <a:solidFill>
                <a:srgbClr val="0070C0"/>
              </a:solidFill>
            </a:endParaRPr>
          </a:p>
        </p:txBody>
      </p:sp>
      <p:sp>
        <p:nvSpPr>
          <p:cNvPr id="2" name="Rectángulo 1"/>
          <p:cNvSpPr/>
          <p:nvPr/>
        </p:nvSpPr>
        <p:spPr>
          <a:xfrm>
            <a:off x="5283861" y="2060848"/>
            <a:ext cx="3393016" cy="3416320"/>
          </a:xfrm>
          <a:prstGeom prst="rect">
            <a:avLst/>
          </a:prstGeom>
        </p:spPr>
        <p:txBody>
          <a:bodyPr wrap="square">
            <a:spAutoFit/>
          </a:bodyPr>
          <a:lstStyle/>
          <a:p>
            <a:pPr algn="just">
              <a:lnSpc>
                <a:spcPct val="150000"/>
              </a:lnSpc>
            </a:pPr>
            <a:r>
              <a:rPr lang="es-CL" sz="1600" dirty="0" smtClean="0">
                <a:solidFill>
                  <a:schemeClr val="tx2"/>
                </a:solidFill>
                <a:latin typeface="Georgia" panose="02040502050405020303" pitchFamily="18" charset="0"/>
              </a:rPr>
              <a:t>La </a:t>
            </a:r>
            <a:r>
              <a:rPr lang="es-CL" sz="1600" dirty="0">
                <a:solidFill>
                  <a:schemeClr val="tx2"/>
                </a:solidFill>
                <a:latin typeface="Georgia" panose="02040502050405020303" pitchFamily="18" charset="0"/>
              </a:rPr>
              <a:t>estimación de un proyecto se puede hacer en base a la experiencia o en base a modelos de estimación. Con la estimación se debe crear una carta Gantt que permita definir plazos y entregas. </a:t>
            </a:r>
          </a:p>
          <a:p>
            <a:pPr algn="just">
              <a:lnSpc>
                <a:spcPct val="150000"/>
              </a:lnSpc>
            </a:pPr>
            <a:r>
              <a:rPr lang="es-CL" sz="1600" dirty="0">
                <a:solidFill>
                  <a:schemeClr val="tx2"/>
                </a:solidFill>
                <a:latin typeface="Georgia" panose="02040502050405020303" pitchFamily="18" charset="0"/>
              </a:rPr>
              <a:t>Por </a:t>
            </a:r>
            <a:r>
              <a:rPr lang="es-CL" sz="1600" dirty="0" smtClean="0">
                <a:solidFill>
                  <a:schemeClr val="tx2"/>
                </a:solidFill>
                <a:latin typeface="Georgia" panose="02040502050405020303" pitchFamily="18" charset="0"/>
              </a:rPr>
              <a:t>último </a:t>
            </a:r>
            <a:r>
              <a:rPr lang="es-CL" sz="1600" dirty="0">
                <a:solidFill>
                  <a:schemeClr val="tx2"/>
                </a:solidFill>
                <a:latin typeface="Georgia" panose="02040502050405020303" pitchFamily="18" charset="0"/>
              </a:rPr>
              <a:t>debemos  identificar los riesgos para poder mitigarlos y crear planes de contingencia.</a:t>
            </a:r>
          </a:p>
        </p:txBody>
      </p:sp>
      <p:pic>
        <p:nvPicPr>
          <p:cNvPr id="4" name="Imagen 3"/>
          <p:cNvPicPr>
            <a:picLocks noChangeAspect="1"/>
          </p:cNvPicPr>
          <p:nvPr/>
        </p:nvPicPr>
        <p:blipFill>
          <a:blip r:embed="rId3"/>
          <a:stretch>
            <a:fillRect/>
          </a:stretch>
        </p:blipFill>
        <p:spPr>
          <a:xfrm>
            <a:off x="218474" y="2492896"/>
            <a:ext cx="4830314" cy="2736304"/>
          </a:xfrm>
          <a:prstGeom prst="rect">
            <a:avLst/>
          </a:prstGeom>
        </p:spPr>
      </p:pic>
      <p:sp>
        <p:nvSpPr>
          <p:cNvPr id="10" name="CuadroTexto 9"/>
          <p:cNvSpPr txBox="1"/>
          <p:nvPr/>
        </p:nvSpPr>
        <p:spPr>
          <a:xfrm>
            <a:off x="475289" y="404664"/>
            <a:ext cx="2450479" cy="369332"/>
          </a:xfrm>
          <a:prstGeom prst="rect">
            <a:avLst/>
          </a:prstGeom>
          <a:noFill/>
        </p:spPr>
        <p:txBody>
          <a:bodyPr wrap="none" rtlCol="0">
            <a:spAutoFit/>
          </a:bodyPr>
          <a:lstStyle/>
          <a:p>
            <a:r>
              <a:rPr lang="es-CL" dirty="0">
                <a:solidFill>
                  <a:schemeClr val="bg1"/>
                </a:solidFill>
              </a:rPr>
              <a:t>Proceso de Planificación</a:t>
            </a:r>
          </a:p>
        </p:txBody>
      </p:sp>
    </p:spTree>
    <p:extLst>
      <p:ext uri="{BB962C8B-B14F-4D97-AF65-F5344CB8AC3E}">
        <p14:creationId xmlns:p14="http://schemas.microsoft.com/office/powerpoint/2010/main" val="1995630507"/>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99708" y="1431427"/>
            <a:ext cx="8187662" cy="1846659"/>
          </a:xfrm>
          <a:prstGeom prst="rect">
            <a:avLst/>
          </a:prstGeom>
        </p:spPr>
        <p:txBody>
          <a:bodyPr wrap="square">
            <a:spAutoFit/>
          </a:bodyPr>
          <a:lstStyle/>
          <a:p>
            <a:pPr algn="just"/>
            <a:r>
              <a:rPr lang="es-CL" dirty="0" smtClean="0"/>
              <a:t>Para </a:t>
            </a:r>
            <a:r>
              <a:rPr lang="es-CL" dirty="0"/>
              <a:t>terminar el </a:t>
            </a:r>
            <a:r>
              <a:rPr lang="es-CL" b="1" dirty="0"/>
              <a:t>proceso de planificación</a:t>
            </a:r>
            <a:r>
              <a:rPr lang="es-CL" dirty="0"/>
              <a:t>, debemos </a:t>
            </a:r>
            <a:r>
              <a:rPr lang="es-CL" sz="2400" b="1" dirty="0">
                <a:solidFill>
                  <a:srgbClr val="C00000"/>
                </a:solidFill>
              </a:rPr>
              <a:t>documentar </a:t>
            </a:r>
            <a:r>
              <a:rPr lang="es-CL" dirty="0"/>
              <a:t>todo el trabajo realizado, es decir, registrar el ámbito del software, la duración del proyecto, las restricciones, los recursos, los responsables, los plazos y entregas, la carta Gantt y los riesgos.</a:t>
            </a:r>
          </a:p>
          <a:p>
            <a:r>
              <a:rPr lang="es-CL" dirty="0"/>
              <a:t> </a:t>
            </a:r>
          </a:p>
          <a:p>
            <a:r>
              <a:rPr lang="es-CL" dirty="0"/>
              <a:t>Con esto se elabora el documento Plan de Proyecto.</a:t>
            </a:r>
            <a:endParaRPr lang="es-CL" dirty="0" smtClean="0"/>
          </a:p>
        </p:txBody>
      </p:sp>
      <p:pic>
        <p:nvPicPr>
          <p:cNvPr id="11" name="Imagen 10" descr="http://www.nfservice.blog.br/wp-content/uploads/2014/08/5-motivos-para-documentar-seus-processos-e-adotar-uma-ferramenta-de-gp.jpg"/>
          <p:cNvPicPr/>
          <p:nvPr/>
        </p:nvPicPr>
        <p:blipFill>
          <a:blip r:embed="rId3"/>
          <a:srcRect/>
          <a:stretch>
            <a:fillRect/>
          </a:stretch>
        </p:blipFill>
        <p:spPr bwMode="auto">
          <a:xfrm>
            <a:off x="4283968" y="3789040"/>
            <a:ext cx="4403402" cy="2618804"/>
          </a:xfrm>
          <a:prstGeom prst="rect">
            <a:avLst/>
          </a:prstGeom>
          <a:noFill/>
          <a:ln w="9525">
            <a:noFill/>
            <a:miter lim="800000"/>
            <a:headEnd/>
            <a:tailEnd/>
          </a:ln>
        </p:spPr>
      </p:pic>
      <p:sp>
        <p:nvSpPr>
          <p:cNvPr id="12" name="CuadroTexto 11"/>
          <p:cNvSpPr txBox="1"/>
          <p:nvPr/>
        </p:nvSpPr>
        <p:spPr>
          <a:xfrm>
            <a:off x="475289" y="404664"/>
            <a:ext cx="2450479" cy="369332"/>
          </a:xfrm>
          <a:prstGeom prst="rect">
            <a:avLst/>
          </a:prstGeom>
          <a:noFill/>
        </p:spPr>
        <p:txBody>
          <a:bodyPr wrap="none" rtlCol="0">
            <a:spAutoFit/>
          </a:bodyPr>
          <a:lstStyle/>
          <a:p>
            <a:r>
              <a:rPr lang="es-CL" dirty="0">
                <a:solidFill>
                  <a:schemeClr val="bg1"/>
                </a:solidFill>
              </a:rPr>
              <a:t>Proceso de Planificación</a:t>
            </a:r>
          </a:p>
        </p:txBody>
      </p:sp>
    </p:spTree>
    <p:extLst>
      <p:ext uri="{BB962C8B-B14F-4D97-AF65-F5344CB8AC3E}">
        <p14:creationId xmlns:p14="http://schemas.microsoft.com/office/powerpoint/2010/main" val="3794156810"/>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p:cNvSpPr txBox="1"/>
          <p:nvPr/>
        </p:nvSpPr>
        <p:spPr>
          <a:xfrm>
            <a:off x="445161" y="1340768"/>
            <a:ext cx="8392772" cy="1200329"/>
          </a:xfrm>
          <a:prstGeom prst="rect">
            <a:avLst/>
          </a:prstGeom>
          <a:noFill/>
        </p:spPr>
        <p:txBody>
          <a:bodyPr wrap="square" rtlCol="0">
            <a:spAutoFit/>
          </a:bodyPr>
          <a:lstStyle/>
          <a:p>
            <a:pPr algn="just"/>
            <a:r>
              <a:rPr lang="es-CL" sz="1600" dirty="0">
                <a:solidFill>
                  <a:schemeClr val="tx2"/>
                </a:solidFill>
                <a:latin typeface="Georgia" panose="02040502050405020303" pitchFamily="18" charset="0"/>
              </a:rPr>
              <a:t>Parte de la planificación es identificar las </a:t>
            </a:r>
            <a:r>
              <a:rPr lang="es-CL" sz="1600" dirty="0" smtClean="0">
                <a:solidFill>
                  <a:schemeClr val="tx2"/>
                </a:solidFill>
                <a:latin typeface="Georgia" panose="02040502050405020303" pitchFamily="18" charset="0"/>
              </a:rPr>
              <a:t>etapas</a:t>
            </a:r>
            <a:r>
              <a:rPr lang="es-CL" sz="1600" dirty="0">
                <a:solidFill>
                  <a:schemeClr val="tx2"/>
                </a:solidFill>
                <a:latin typeface="Georgia" panose="02040502050405020303" pitchFamily="18" charset="0"/>
              </a:rPr>
              <a:t>, actividades y/o tareas que se van a realizar durante el proyecto, de manera que se logra estimar esfuerzo, tiempo, costo y asignación de trabajo a cada participante del proyecto.</a:t>
            </a:r>
          </a:p>
          <a:p>
            <a:endParaRPr lang="es-CL" sz="2400" b="1" dirty="0">
              <a:solidFill>
                <a:schemeClr val="tx2"/>
              </a:solidFill>
            </a:endParaRPr>
          </a:p>
        </p:txBody>
      </p:sp>
      <p:sp>
        <p:nvSpPr>
          <p:cNvPr id="10" name="CuadroTexto 9"/>
          <p:cNvSpPr txBox="1"/>
          <p:nvPr/>
        </p:nvSpPr>
        <p:spPr>
          <a:xfrm>
            <a:off x="475289" y="404664"/>
            <a:ext cx="3505255" cy="369332"/>
          </a:xfrm>
          <a:prstGeom prst="rect">
            <a:avLst/>
          </a:prstGeom>
          <a:noFill/>
        </p:spPr>
        <p:txBody>
          <a:bodyPr wrap="none" rtlCol="0">
            <a:spAutoFit/>
          </a:bodyPr>
          <a:lstStyle/>
          <a:p>
            <a:r>
              <a:rPr lang="es-CL" dirty="0" smtClean="0">
                <a:solidFill>
                  <a:schemeClr val="bg1"/>
                </a:solidFill>
              </a:rPr>
              <a:t>Identificando actividades y tiempos</a:t>
            </a:r>
            <a:endParaRPr lang="es-CL" dirty="0">
              <a:solidFill>
                <a:schemeClr val="bg1"/>
              </a:solidFill>
            </a:endParaRPr>
          </a:p>
        </p:txBody>
      </p:sp>
      <p:pic>
        <p:nvPicPr>
          <p:cNvPr id="11" name="3 Imagen" descr="Imagen6.png"/>
          <p:cNvPicPr/>
          <p:nvPr/>
        </p:nvPicPr>
        <p:blipFill>
          <a:blip r:embed="rId3" cstate="print"/>
          <a:stretch>
            <a:fillRect/>
          </a:stretch>
        </p:blipFill>
        <p:spPr>
          <a:xfrm>
            <a:off x="5148064" y="2541097"/>
            <a:ext cx="4702418" cy="2836158"/>
          </a:xfrm>
          <a:prstGeom prst="rect">
            <a:avLst/>
          </a:prstGeom>
        </p:spPr>
      </p:pic>
      <p:pic>
        <p:nvPicPr>
          <p:cNvPr id="14" name="Imagen 13"/>
          <p:cNvPicPr/>
          <p:nvPr/>
        </p:nvPicPr>
        <p:blipFill>
          <a:blip r:embed="rId4" cstate="print">
            <a:extLst>
              <a:ext uri="{28A0092B-C50C-407E-A947-70E740481C1C}">
                <a14:useLocalDpi xmlns:a14="http://schemas.microsoft.com/office/drawing/2010/main" val="0"/>
              </a:ext>
            </a:extLst>
          </a:blip>
          <a:stretch>
            <a:fillRect/>
          </a:stretch>
        </p:blipFill>
        <p:spPr>
          <a:xfrm>
            <a:off x="323528" y="3356992"/>
            <a:ext cx="5256584" cy="3220592"/>
          </a:xfrm>
          <a:prstGeom prst="rect">
            <a:avLst/>
          </a:prstGeom>
        </p:spPr>
      </p:pic>
    </p:spTree>
    <p:extLst>
      <p:ext uri="{BB962C8B-B14F-4D97-AF65-F5344CB8AC3E}">
        <p14:creationId xmlns:p14="http://schemas.microsoft.com/office/powerpoint/2010/main" val="1686516724"/>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51520" y="1124744"/>
            <a:ext cx="8669094" cy="461665"/>
          </a:xfrm>
          <a:prstGeom prst="rect">
            <a:avLst/>
          </a:prstGeom>
        </p:spPr>
        <p:txBody>
          <a:bodyPr wrap="square">
            <a:spAutoFit/>
          </a:bodyPr>
          <a:lstStyle/>
          <a:p>
            <a:r>
              <a:rPr lang="es-CL" sz="2400" i="1" dirty="0" smtClean="0">
                <a:solidFill>
                  <a:schemeClr val="accent6">
                    <a:lumMod val="75000"/>
                  </a:schemeClr>
                </a:solidFill>
                <a:latin typeface="Arial Rounded MT Bold" panose="020F0704030504030204" pitchFamily="34" charset="0"/>
              </a:rPr>
              <a:t>La </a:t>
            </a:r>
            <a:r>
              <a:rPr lang="es-CL" sz="2400" i="1" dirty="0">
                <a:solidFill>
                  <a:schemeClr val="accent6">
                    <a:lumMod val="75000"/>
                  </a:schemeClr>
                </a:solidFill>
                <a:latin typeface="Arial Rounded MT Bold" panose="020F0704030504030204" pitchFamily="34" charset="0"/>
              </a:rPr>
              <a:t>planificación depende de la metodología escogida. </a:t>
            </a:r>
          </a:p>
        </p:txBody>
      </p:sp>
      <p:sp>
        <p:nvSpPr>
          <p:cNvPr id="11" name="CuadroTexto 10"/>
          <p:cNvSpPr txBox="1"/>
          <p:nvPr/>
        </p:nvSpPr>
        <p:spPr>
          <a:xfrm>
            <a:off x="475289" y="404664"/>
            <a:ext cx="3505255" cy="369332"/>
          </a:xfrm>
          <a:prstGeom prst="rect">
            <a:avLst/>
          </a:prstGeom>
          <a:noFill/>
        </p:spPr>
        <p:txBody>
          <a:bodyPr wrap="none" rtlCol="0">
            <a:spAutoFit/>
          </a:bodyPr>
          <a:lstStyle/>
          <a:p>
            <a:r>
              <a:rPr lang="es-CL" dirty="0" smtClean="0">
                <a:solidFill>
                  <a:schemeClr val="bg1"/>
                </a:solidFill>
              </a:rPr>
              <a:t>Identificando actividades y tiempos</a:t>
            </a:r>
            <a:endParaRPr lang="es-CL" dirty="0">
              <a:solidFill>
                <a:schemeClr val="bg1"/>
              </a:solidFill>
            </a:endParaRPr>
          </a:p>
        </p:txBody>
      </p:sp>
      <p:pic>
        <p:nvPicPr>
          <p:cNvPr id="13" name="Imagen 12"/>
          <p:cNvPicPr/>
          <p:nvPr/>
        </p:nvPicPr>
        <p:blipFill>
          <a:blip r:embed="rId3" cstate="print">
            <a:extLst>
              <a:ext uri="{28A0092B-C50C-407E-A947-70E740481C1C}">
                <a14:useLocalDpi xmlns:a14="http://schemas.microsoft.com/office/drawing/2010/main" val="0"/>
              </a:ext>
            </a:extLst>
          </a:blip>
          <a:stretch>
            <a:fillRect/>
          </a:stretch>
        </p:blipFill>
        <p:spPr>
          <a:xfrm>
            <a:off x="899592" y="1937156"/>
            <a:ext cx="6984776" cy="3868107"/>
          </a:xfrm>
          <a:prstGeom prst="rect">
            <a:avLst/>
          </a:prstGeom>
        </p:spPr>
      </p:pic>
    </p:spTree>
    <p:extLst>
      <p:ext uri="{BB962C8B-B14F-4D97-AF65-F5344CB8AC3E}">
        <p14:creationId xmlns:p14="http://schemas.microsoft.com/office/powerpoint/2010/main" val="1058852134"/>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75547" y="1402653"/>
            <a:ext cx="8322565" cy="646331"/>
          </a:xfrm>
          <a:prstGeom prst="rect">
            <a:avLst/>
          </a:prstGeom>
        </p:spPr>
        <p:txBody>
          <a:bodyPr wrap="square">
            <a:spAutoFit/>
          </a:bodyPr>
          <a:lstStyle/>
          <a:p>
            <a:pPr algn="just"/>
            <a:r>
              <a:rPr lang="es-CL" i="1" dirty="0" smtClean="0">
                <a:solidFill>
                  <a:schemeClr val="tx2"/>
                </a:solidFill>
                <a:latin typeface="Arial Rounded MT Bold" panose="020F0704030504030204" pitchFamily="34" charset="0"/>
              </a:rPr>
              <a:t>Una </a:t>
            </a:r>
            <a:r>
              <a:rPr lang="es-CL" i="1" dirty="0">
                <a:solidFill>
                  <a:schemeClr val="tx2"/>
                </a:solidFill>
                <a:latin typeface="Arial Rounded MT Bold" panose="020F0704030504030204" pitchFamily="34" charset="0"/>
              </a:rPr>
              <a:t>vez que se han identificado el ámbito y tareas a realizar, se debe estimar recursos, tiempo y costo necesarios para desarrollar el proyecto.</a:t>
            </a:r>
          </a:p>
        </p:txBody>
      </p:sp>
      <p:sp>
        <p:nvSpPr>
          <p:cNvPr id="16" name="CuadroTexto 15"/>
          <p:cNvSpPr txBox="1"/>
          <p:nvPr/>
        </p:nvSpPr>
        <p:spPr>
          <a:xfrm>
            <a:off x="475289" y="404664"/>
            <a:ext cx="3505255" cy="369332"/>
          </a:xfrm>
          <a:prstGeom prst="rect">
            <a:avLst/>
          </a:prstGeom>
          <a:noFill/>
        </p:spPr>
        <p:txBody>
          <a:bodyPr wrap="none" rtlCol="0">
            <a:spAutoFit/>
          </a:bodyPr>
          <a:lstStyle/>
          <a:p>
            <a:r>
              <a:rPr lang="es-CL" dirty="0" smtClean="0">
                <a:solidFill>
                  <a:schemeClr val="bg1"/>
                </a:solidFill>
              </a:rPr>
              <a:t>Identificando actividades y tiempos</a:t>
            </a:r>
            <a:endParaRPr lang="es-CL" dirty="0">
              <a:solidFill>
                <a:schemeClr val="bg1"/>
              </a:solidFill>
            </a:endParaRPr>
          </a:p>
        </p:txBody>
      </p:sp>
      <p:pic>
        <p:nvPicPr>
          <p:cNvPr id="18" name="Imagen 17" descr="Imagen12"/>
          <p:cNvPicPr/>
          <p:nvPr/>
        </p:nvPicPr>
        <p:blipFill>
          <a:blip r:embed="rId3" cstate="print">
            <a:extLst>
              <a:ext uri="{28A0092B-C50C-407E-A947-70E740481C1C}">
                <a14:useLocalDpi xmlns:a14="http://schemas.microsoft.com/office/drawing/2010/main" val="0"/>
              </a:ext>
            </a:extLst>
          </a:blip>
          <a:srcRect l="19756" r="9024"/>
          <a:stretch>
            <a:fillRect/>
          </a:stretch>
        </p:blipFill>
        <p:spPr bwMode="auto">
          <a:xfrm>
            <a:off x="446471" y="2492896"/>
            <a:ext cx="5139698" cy="2985294"/>
          </a:xfrm>
          <a:prstGeom prst="rect">
            <a:avLst/>
          </a:prstGeom>
          <a:noFill/>
          <a:ln>
            <a:noFill/>
          </a:ln>
        </p:spPr>
      </p:pic>
      <p:pic>
        <p:nvPicPr>
          <p:cNvPr id="19" name="Imagen 1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4581128"/>
            <a:ext cx="3539852" cy="2090916"/>
          </a:xfrm>
          <a:prstGeom prst="rect">
            <a:avLst/>
          </a:prstGeom>
          <a:noFill/>
        </p:spPr>
      </p:pic>
    </p:spTree>
    <p:extLst>
      <p:ext uri="{BB962C8B-B14F-4D97-AF65-F5344CB8AC3E}">
        <p14:creationId xmlns:p14="http://schemas.microsoft.com/office/powerpoint/2010/main" val="257079764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39425" y="3212976"/>
            <a:ext cx="8247689" cy="2925224"/>
          </a:xfrm>
          <a:prstGeom prst="rect">
            <a:avLst/>
          </a:prstGeom>
        </p:spPr>
        <p:txBody>
          <a:bodyPr wrap="square">
            <a:spAutoFit/>
          </a:bodyPr>
          <a:lstStyle/>
          <a:p>
            <a:pPr algn="ctr">
              <a:lnSpc>
                <a:spcPct val="150000"/>
              </a:lnSpc>
            </a:pPr>
            <a:r>
              <a:rPr lang="es-CL" sz="2400" dirty="0" smtClean="0"/>
              <a:t>Estas actividades son </a:t>
            </a:r>
            <a:r>
              <a:rPr lang="es-CL" sz="2400" dirty="0"/>
              <a:t>parte </a:t>
            </a:r>
            <a:r>
              <a:rPr lang="es-CL" sz="2400" dirty="0" smtClean="0"/>
              <a:t>del </a:t>
            </a:r>
            <a:r>
              <a:rPr lang="es-CL" sz="4000" dirty="0" smtClean="0">
                <a:solidFill>
                  <a:schemeClr val="accent1"/>
                </a:solidFill>
                <a:latin typeface="Impact" panose="020B0806030902050204" pitchFamily="34" charset="0"/>
              </a:rPr>
              <a:t>proceso</a:t>
            </a:r>
            <a:r>
              <a:rPr lang="es-CL" sz="2400" dirty="0" smtClean="0"/>
              <a:t> </a:t>
            </a:r>
            <a:r>
              <a:rPr lang="es-CL" sz="2400" dirty="0"/>
              <a:t>llamado </a:t>
            </a:r>
            <a:r>
              <a:rPr lang="es-CL" sz="3600" dirty="0">
                <a:solidFill>
                  <a:schemeClr val="accent6">
                    <a:lumMod val="75000"/>
                  </a:schemeClr>
                </a:solidFill>
              </a:rPr>
              <a:t>planificación del proyecto </a:t>
            </a:r>
            <a:r>
              <a:rPr lang="es-CL" sz="2400" dirty="0"/>
              <a:t>y su objetivo principal es ser </a:t>
            </a:r>
            <a:r>
              <a:rPr lang="es-CL" sz="2400" dirty="0" smtClean="0"/>
              <a:t> una </a:t>
            </a:r>
            <a:r>
              <a:rPr lang="es-CL" sz="5400" u="sng" dirty="0" smtClean="0">
                <a:solidFill>
                  <a:srgbClr val="00B050"/>
                </a:solidFill>
                <a:latin typeface="Impact" panose="020B0806030902050204" pitchFamily="34" charset="0"/>
              </a:rPr>
              <a:t>guía </a:t>
            </a:r>
            <a:r>
              <a:rPr lang="es-CL" sz="2400" dirty="0"/>
              <a:t>durante todo desarrollo del software. </a:t>
            </a:r>
          </a:p>
        </p:txBody>
      </p:sp>
      <p:sp>
        <p:nvSpPr>
          <p:cNvPr id="5" name="1 Rectángulo"/>
          <p:cNvSpPr/>
          <p:nvPr/>
        </p:nvSpPr>
        <p:spPr>
          <a:xfrm>
            <a:off x="508348" y="912056"/>
            <a:ext cx="8078766" cy="671851"/>
          </a:xfrm>
          <a:prstGeom prst="rect">
            <a:avLst/>
          </a:prstGeom>
        </p:spPr>
        <p:txBody>
          <a:bodyPr wrap="square">
            <a:spAutoFit/>
          </a:bodyPr>
          <a:lstStyle/>
          <a:p>
            <a:pPr algn="ctr">
              <a:lnSpc>
                <a:spcPct val="150000"/>
              </a:lnSpc>
            </a:pPr>
            <a:r>
              <a:rPr lang="es-CL" sz="2800" b="1" spc="600" dirty="0" smtClean="0">
                <a:solidFill>
                  <a:schemeClr val="accent1"/>
                </a:solidFill>
              </a:rPr>
              <a:t>Planificación de Proyecto</a:t>
            </a:r>
            <a:endParaRPr lang="es-CL" sz="2800" b="1" spc="600" dirty="0">
              <a:solidFill>
                <a:schemeClr val="accent1"/>
              </a:solidFill>
            </a:endParaRPr>
          </a:p>
        </p:txBody>
      </p:sp>
      <p:sp>
        <p:nvSpPr>
          <p:cNvPr id="4" name="Rectángulo 3"/>
          <p:cNvSpPr/>
          <p:nvPr/>
        </p:nvSpPr>
        <p:spPr>
          <a:xfrm>
            <a:off x="528559" y="2002779"/>
            <a:ext cx="7869420" cy="830997"/>
          </a:xfrm>
          <a:prstGeom prst="rect">
            <a:avLst/>
          </a:prstGeom>
        </p:spPr>
        <p:txBody>
          <a:bodyPr wrap="square">
            <a:spAutoFit/>
          </a:bodyPr>
          <a:lstStyle/>
          <a:p>
            <a:pPr algn="ctr"/>
            <a:r>
              <a:rPr lang="es-CL" sz="1600" dirty="0"/>
              <a:t>Antes comenzar a programar un software, debemos conocer el alcance del proyecto, estimar el trabajo a realizar, determinar los recursos necesarios y el tiempo que transcurrirá desde el comienzo hasta el final de la ejecución del proyecto, es decir, debemos planificarnos.</a:t>
            </a:r>
          </a:p>
        </p:txBody>
      </p:sp>
      <p:sp>
        <p:nvSpPr>
          <p:cNvPr id="6" name="CuadroTexto 5"/>
          <p:cNvSpPr txBox="1"/>
          <p:nvPr/>
        </p:nvSpPr>
        <p:spPr>
          <a:xfrm>
            <a:off x="519004" y="374761"/>
            <a:ext cx="1373068" cy="369332"/>
          </a:xfrm>
          <a:prstGeom prst="rect">
            <a:avLst/>
          </a:prstGeom>
          <a:noFill/>
        </p:spPr>
        <p:txBody>
          <a:bodyPr wrap="none" rtlCol="0">
            <a:spAutoFit/>
          </a:bodyPr>
          <a:lstStyle/>
          <a:p>
            <a:r>
              <a:rPr lang="es-CL" dirty="0" smtClean="0">
                <a:solidFill>
                  <a:schemeClr val="bg1"/>
                </a:solidFill>
              </a:rPr>
              <a:t>Introducción</a:t>
            </a:r>
            <a:endParaRPr lang="es-CL" dirty="0">
              <a:solidFill>
                <a:schemeClr val="bg1"/>
              </a:solidFill>
            </a:endParaRPr>
          </a:p>
        </p:txBody>
      </p:sp>
    </p:spTree>
    <p:extLst>
      <p:ext uri="{BB962C8B-B14F-4D97-AF65-F5344CB8AC3E}">
        <p14:creationId xmlns:p14="http://schemas.microsoft.com/office/powerpoint/2010/main" val="1719052937"/>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516216" y="2132856"/>
            <a:ext cx="2016224" cy="3693319"/>
          </a:xfrm>
          <a:prstGeom prst="rect">
            <a:avLst/>
          </a:prstGeom>
        </p:spPr>
        <p:txBody>
          <a:bodyPr wrap="square">
            <a:spAutoFit/>
          </a:bodyPr>
          <a:lstStyle/>
          <a:p>
            <a:pPr algn="just"/>
            <a:r>
              <a:rPr lang="es-CL" i="1" dirty="0" smtClean="0">
                <a:solidFill>
                  <a:schemeClr val="accent1"/>
                </a:solidFill>
                <a:latin typeface="Arial Rounded MT Bold" panose="020F0704030504030204" pitchFamily="34" charset="0"/>
              </a:rPr>
              <a:t>Una </a:t>
            </a:r>
            <a:r>
              <a:rPr lang="es-CL" i="1" dirty="0">
                <a:solidFill>
                  <a:schemeClr val="accent1"/>
                </a:solidFill>
                <a:latin typeface="Arial Rounded MT Bold" panose="020F0704030504030204" pitchFamily="34" charset="0"/>
              </a:rPr>
              <a:t>herramienta útil para estimar y planificar es la Estructura de Desglose del Trabajo, ETD. En inglés WBS o </a:t>
            </a:r>
            <a:r>
              <a:rPr lang="es-CL" i="1" dirty="0" err="1">
                <a:solidFill>
                  <a:schemeClr val="accent1"/>
                </a:solidFill>
                <a:latin typeface="Arial Rounded MT Bold" panose="020F0704030504030204" pitchFamily="34" charset="0"/>
              </a:rPr>
              <a:t>Work</a:t>
            </a:r>
            <a:r>
              <a:rPr lang="es-CL" i="1" dirty="0">
                <a:solidFill>
                  <a:schemeClr val="accent1"/>
                </a:solidFill>
                <a:latin typeface="Arial Rounded MT Bold" panose="020F0704030504030204" pitchFamily="34" charset="0"/>
              </a:rPr>
              <a:t> </a:t>
            </a:r>
            <a:r>
              <a:rPr lang="es-CL" i="1" dirty="0" err="1">
                <a:solidFill>
                  <a:schemeClr val="accent1"/>
                </a:solidFill>
                <a:latin typeface="Arial Rounded MT Bold" panose="020F0704030504030204" pitchFamily="34" charset="0"/>
              </a:rPr>
              <a:t>Breakdown</a:t>
            </a:r>
            <a:r>
              <a:rPr lang="es-CL" i="1" dirty="0">
                <a:solidFill>
                  <a:schemeClr val="accent1"/>
                </a:solidFill>
                <a:latin typeface="Arial Rounded MT Bold" panose="020F0704030504030204" pitchFamily="34" charset="0"/>
              </a:rPr>
              <a:t> </a:t>
            </a:r>
            <a:r>
              <a:rPr lang="es-CL" i="1" dirty="0" err="1">
                <a:solidFill>
                  <a:schemeClr val="accent1"/>
                </a:solidFill>
                <a:latin typeface="Arial Rounded MT Bold" panose="020F0704030504030204" pitchFamily="34" charset="0"/>
              </a:rPr>
              <a:t>Structure</a:t>
            </a:r>
            <a:r>
              <a:rPr lang="es-CL" i="1" dirty="0">
                <a:solidFill>
                  <a:schemeClr val="accent1"/>
                </a:solidFill>
                <a:latin typeface="Arial Rounded MT Bold" panose="020F0704030504030204" pitchFamily="34" charset="0"/>
              </a:rPr>
              <a:t>(</a:t>
            </a:r>
            <a:r>
              <a:rPr lang="es-CL" i="1" dirty="0" err="1">
                <a:solidFill>
                  <a:schemeClr val="accent1"/>
                </a:solidFill>
                <a:latin typeface="Arial Rounded MT Bold" panose="020F0704030504030204" pitchFamily="34" charset="0"/>
              </a:rPr>
              <a:t>work</a:t>
            </a:r>
            <a:r>
              <a:rPr lang="es-CL" i="1" dirty="0">
                <a:solidFill>
                  <a:schemeClr val="accent1"/>
                </a:solidFill>
                <a:latin typeface="Arial Rounded MT Bold" panose="020F0704030504030204" pitchFamily="34" charset="0"/>
              </a:rPr>
              <a:t> </a:t>
            </a:r>
            <a:r>
              <a:rPr lang="es-CL" i="1" dirty="0" err="1">
                <a:solidFill>
                  <a:schemeClr val="accent1"/>
                </a:solidFill>
                <a:latin typeface="Arial Rounded MT Bold" panose="020F0704030504030204" pitchFamily="34" charset="0"/>
              </a:rPr>
              <a:t>breikdaunstructur</a:t>
            </a:r>
            <a:r>
              <a:rPr lang="es-CL" i="1" dirty="0">
                <a:solidFill>
                  <a:schemeClr val="accent1"/>
                </a:solidFill>
                <a:latin typeface="Arial Rounded MT Bold" panose="020F0704030504030204" pitchFamily="34" charset="0"/>
              </a:rPr>
              <a:t>).</a:t>
            </a:r>
          </a:p>
        </p:txBody>
      </p:sp>
      <p:sp>
        <p:nvSpPr>
          <p:cNvPr id="10" name="CuadroTexto 9"/>
          <p:cNvSpPr txBox="1"/>
          <p:nvPr/>
        </p:nvSpPr>
        <p:spPr>
          <a:xfrm>
            <a:off x="475289" y="404664"/>
            <a:ext cx="3505255" cy="369332"/>
          </a:xfrm>
          <a:prstGeom prst="rect">
            <a:avLst/>
          </a:prstGeom>
          <a:noFill/>
        </p:spPr>
        <p:txBody>
          <a:bodyPr wrap="none" rtlCol="0">
            <a:spAutoFit/>
          </a:bodyPr>
          <a:lstStyle/>
          <a:p>
            <a:r>
              <a:rPr lang="es-CL" dirty="0" smtClean="0">
                <a:solidFill>
                  <a:schemeClr val="bg1"/>
                </a:solidFill>
              </a:rPr>
              <a:t>Identificando actividades y tiempos</a:t>
            </a:r>
            <a:endParaRPr lang="es-CL" dirty="0">
              <a:solidFill>
                <a:schemeClr val="bg1"/>
              </a:solidFill>
            </a:endParaRPr>
          </a:p>
        </p:txBody>
      </p:sp>
      <p:pic>
        <p:nvPicPr>
          <p:cNvPr id="11" name="Imagen 10"/>
          <p:cNvPicPr/>
          <p:nvPr/>
        </p:nvPicPr>
        <p:blipFill>
          <a:blip r:embed="rId3">
            <a:extLst>
              <a:ext uri="{28A0092B-C50C-407E-A947-70E740481C1C}">
                <a14:useLocalDpi xmlns:a14="http://schemas.microsoft.com/office/drawing/2010/main" val="0"/>
              </a:ext>
            </a:extLst>
          </a:blip>
          <a:stretch>
            <a:fillRect/>
          </a:stretch>
        </p:blipFill>
        <p:spPr>
          <a:xfrm>
            <a:off x="0" y="908720"/>
            <a:ext cx="6516216" cy="5616624"/>
          </a:xfrm>
          <a:prstGeom prst="rect">
            <a:avLst/>
          </a:prstGeom>
        </p:spPr>
      </p:pic>
    </p:spTree>
    <p:extLst>
      <p:ext uri="{BB962C8B-B14F-4D97-AF65-F5344CB8AC3E}">
        <p14:creationId xmlns:p14="http://schemas.microsoft.com/office/powerpoint/2010/main" val="320681315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75289" y="404664"/>
            <a:ext cx="3875100" cy="707886"/>
          </a:xfrm>
          <a:prstGeom prst="rect">
            <a:avLst/>
          </a:prstGeom>
          <a:noFill/>
        </p:spPr>
        <p:txBody>
          <a:bodyPr wrap="none" rtlCol="0">
            <a:spAutoFit/>
          </a:bodyPr>
          <a:lstStyle/>
          <a:p>
            <a:r>
              <a:rPr lang="es-CL" sz="2000" dirty="0">
                <a:solidFill>
                  <a:schemeClr val="bg1"/>
                </a:solidFill>
              </a:rPr>
              <a:t>Identificando actividades y tiempos</a:t>
            </a:r>
          </a:p>
          <a:p>
            <a:endParaRPr lang="es-CL" sz="2000" dirty="0">
              <a:solidFill>
                <a:schemeClr val="bg1"/>
              </a:solidFill>
            </a:endParaRPr>
          </a:p>
        </p:txBody>
      </p:sp>
      <p:pic>
        <p:nvPicPr>
          <p:cNvPr id="7" name="Imagen 6"/>
          <p:cNvPicPr/>
          <p:nvPr/>
        </p:nvPicPr>
        <p:blipFill>
          <a:blip r:embed="rId3">
            <a:extLst>
              <a:ext uri="{28A0092B-C50C-407E-A947-70E740481C1C}">
                <a14:useLocalDpi xmlns:a14="http://schemas.microsoft.com/office/drawing/2010/main" val="0"/>
              </a:ext>
            </a:extLst>
          </a:blip>
          <a:stretch>
            <a:fillRect/>
          </a:stretch>
        </p:blipFill>
        <p:spPr>
          <a:xfrm>
            <a:off x="0" y="1112550"/>
            <a:ext cx="4572000" cy="4317345"/>
          </a:xfrm>
          <a:prstGeom prst="rect">
            <a:avLst/>
          </a:prstGeom>
        </p:spPr>
      </p:pic>
      <p:pic>
        <p:nvPicPr>
          <p:cNvPr id="8" name="1 Imagen" descr="Imagen16.png"/>
          <p:cNvPicPr/>
          <p:nvPr/>
        </p:nvPicPr>
        <p:blipFill>
          <a:blip r:embed="rId4"/>
          <a:stretch>
            <a:fillRect/>
          </a:stretch>
        </p:blipFill>
        <p:spPr>
          <a:xfrm>
            <a:off x="4968552" y="2348880"/>
            <a:ext cx="3910330" cy="4240530"/>
          </a:xfrm>
          <a:prstGeom prst="rect">
            <a:avLst/>
          </a:prstGeom>
        </p:spPr>
      </p:pic>
    </p:spTree>
    <p:extLst>
      <p:ext uri="{BB962C8B-B14F-4D97-AF65-F5344CB8AC3E}">
        <p14:creationId xmlns:p14="http://schemas.microsoft.com/office/powerpoint/2010/main" val="360541448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02599" y="1256166"/>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6" name="1 Rectángulo"/>
          <p:cNvSpPr/>
          <p:nvPr/>
        </p:nvSpPr>
        <p:spPr>
          <a:xfrm>
            <a:off x="107504" y="1112550"/>
            <a:ext cx="8712968" cy="1477328"/>
          </a:xfrm>
          <a:prstGeom prst="rect">
            <a:avLst/>
          </a:prstGeom>
        </p:spPr>
        <p:txBody>
          <a:bodyPr wrap="square">
            <a:spAutoFit/>
          </a:bodyPr>
          <a:lstStyle/>
          <a:p>
            <a:pPr>
              <a:lnSpc>
                <a:spcPct val="150000"/>
              </a:lnSpc>
            </a:pPr>
            <a:r>
              <a:rPr lang="es-CL" sz="2000" b="1" spc="600" dirty="0" smtClean="0">
                <a:solidFill>
                  <a:schemeClr val="accent1"/>
                </a:solidFill>
              </a:rPr>
              <a:t>En </a:t>
            </a:r>
            <a:r>
              <a:rPr lang="es-CL" sz="2000" b="1" spc="600" dirty="0">
                <a:solidFill>
                  <a:schemeClr val="accent1"/>
                </a:solidFill>
              </a:rPr>
              <a:t>un proyecto informático se utilizan recursos de Hardware, Software y humanos.</a:t>
            </a:r>
          </a:p>
          <a:p>
            <a:pPr>
              <a:lnSpc>
                <a:spcPct val="150000"/>
              </a:lnSpc>
            </a:pPr>
            <a:endParaRPr lang="es-CL" sz="2000" b="1" spc="600" dirty="0">
              <a:solidFill>
                <a:schemeClr val="accent1"/>
              </a:solidFill>
            </a:endParaRPr>
          </a:p>
        </p:txBody>
      </p:sp>
      <p:sp>
        <p:nvSpPr>
          <p:cNvPr id="11" name="CuadroTexto 10"/>
          <p:cNvSpPr txBox="1"/>
          <p:nvPr/>
        </p:nvSpPr>
        <p:spPr>
          <a:xfrm>
            <a:off x="475289" y="404664"/>
            <a:ext cx="2851422" cy="707886"/>
          </a:xfrm>
          <a:prstGeom prst="rect">
            <a:avLst/>
          </a:prstGeom>
          <a:noFill/>
        </p:spPr>
        <p:txBody>
          <a:bodyPr wrap="none" rtlCol="0">
            <a:spAutoFit/>
          </a:bodyPr>
          <a:lstStyle/>
          <a:p>
            <a:r>
              <a:rPr lang="es-CL" sz="2000" dirty="0" smtClean="0">
                <a:solidFill>
                  <a:schemeClr val="bg1"/>
                </a:solidFill>
              </a:rPr>
              <a:t>Roles y responsabilidades</a:t>
            </a:r>
            <a:endParaRPr lang="es-CL" sz="2000" dirty="0">
              <a:solidFill>
                <a:schemeClr val="bg1"/>
              </a:solidFill>
            </a:endParaRPr>
          </a:p>
          <a:p>
            <a:endParaRPr lang="es-CL" sz="2000" dirty="0">
              <a:solidFill>
                <a:schemeClr val="bg1"/>
              </a:solidFill>
            </a:endParaRPr>
          </a:p>
        </p:txBody>
      </p:sp>
      <p:pic>
        <p:nvPicPr>
          <p:cNvPr id="12" name="3 Imagen" descr="Imagen20.png"/>
          <p:cNvPicPr/>
          <p:nvPr/>
        </p:nvPicPr>
        <p:blipFill>
          <a:blip r:embed="rId3" cstate="print"/>
          <a:stretch>
            <a:fillRect/>
          </a:stretch>
        </p:blipFill>
        <p:spPr>
          <a:xfrm>
            <a:off x="1002599" y="2589878"/>
            <a:ext cx="6527165" cy="3618453"/>
          </a:xfrm>
          <a:prstGeom prst="rect">
            <a:avLst/>
          </a:prstGeom>
        </p:spPr>
      </p:pic>
    </p:spTree>
    <p:extLst>
      <p:ext uri="{BB962C8B-B14F-4D97-AF65-F5344CB8AC3E}">
        <p14:creationId xmlns:p14="http://schemas.microsoft.com/office/powerpoint/2010/main" val="136916774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323528" y="404664"/>
            <a:ext cx="2583015" cy="369332"/>
          </a:xfrm>
          <a:prstGeom prst="rect">
            <a:avLst/>
          </a:prstGeom>
          <a:noFill/>
        </p:spPr>
        <p:txBody>
          <a:bodyPr wrap="none" rtlCol="0">
            <a:spAutoFit/>
          </a:bodyPr>
          <a:lstStyle/>
          <a:p>
            <a:r>
              <a:rPr lang="es-CL" dirty="0" smtClean="0">
                <a:solidFill>
                  <a:schemeClr val="bg1"/>
                </a:solidFill>
              </a:rPr>
              <a:t>Roles y responsabilidades</a:t>
            </a:r>
            <a:endParaRPr lang="es-CL" dirty="0">
              <a:solidFill>
                <a:schemeClr val="bg1"/>
              </a:solidFill>
            </a:endParaRPr>
          </a:p>
        </p:txBody>
      </p:sp>
      <p:sp>
        <p:nvSpPr>
          <p:cNvPr id="2" name="Rectángulo 1"/>
          <p:cNvSpPr/>
          <p:nvPr/>
        </p:nvSpPr>
        <p:spPr>
          <a:xfrm>
            <a:off x="1" y="1196752"/>
            <a:ext cx="9143999" cy="506292"/>
          </a:xfrm>
          <a:prstGeom prst="rect">
            <a:avLst/>
          </a:prstGeom>
          <a:solidFill>
            <a:srgbClr val="FFC000"/>
          </a:solidFill>
        </p:spPr>
        <p:txBody>
          <a:bodyPr wrap="square">
            <a:spAutoFit/>
          </a:bodyPr>
          <a:lstStyle/>
          <a:p>
            <a:pPr algn="just">
              <a:lnSpc>
                <a:spcPct val="150000"/>
              </a:lnSpc>
            </a:pPr>
            <a:r>
              <a:rPr lang="es-CL" sz="2000" dirty="0"/>
              <a:t>Al planificar los recursos humanos se debe considerar lo siguiente</a:t>
            </a:r>
            <a:r>
              <a:rPr lang="es-CL" sz="2000" dirty="0" smtClean="0"/>
              <a:t>:</a:t>
            </a:r>
            <a:r>
              <a:rPr lang="es-CL" sz="2000" dirty="0">
                <a:latin typeface="+mj-lt"/>
              </a:rPr>
              <a:t> </a:t>
            </a:r>
          </a:p>
        </p:txBody>
      </p:sp>
      <p:pic>
        <p:nvPicPr>
          <p:cNvPr id="6" name="5 Imagen" descr="Imagen21.png"/>
          <p:cNvPicPr/>
          <p:nvPr/>
        </p:nvPicPr>
        <p:blipFill>
          <a:blip r:embed="rId3" cstate="print"/>
          <a:stretch>
            <a:fillRect/>
          </a:stretch>
        </p:blipFill>
        <p:spPr>
          <a:xfrm>
            <a:off x="1115616" y="2110139"/>
            <a:ext cx="6203637" cy="4512464"/>
          </a:xfrm>
          <a:prstGeom prst="rect">
            <a:avLst/>
          </a:prstGeom>
        </p:spPr>
      </p:pic>
    </p:spTree>
    <p:extLst>
      <p:ext uri="{BB962C8B-B14F-4D97-AF65-F5344CB8AC3E}">
        <p14:creationId xmlns:p14="http://schemas.microsoft.com/office/powerpoint/2010/main" val="150798025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3528" y="404664"/>
            <a:ext cx="2583015" cy="369332"/>
          </a:xfrm>
          <a:prstGeom prst="rect">
            <a:avLst/>
          </a:prstGeom>
          <a:noFill/>
        </p:spPr>
        <p:txBody>
          <a:bodyPr wrap="none" rtlCol="0">
            <a:spAutoFit/>
          </a:bodyPr>
          <a:lstStyle/>
          <a:p>
            <a:r>
              <a:rPr lang="es-CL" dirty="0" smtClean="0">
                <a:solidFill>
                  <a:schemeClr val="bg1"/>
                </a:solidFill>
              </a:rPr>
              <a:t>Roles y responsabilidades</a:t>
            </a:r>
            <a:endParaRPr lang="es-CL" dirty="0">
              <a:solidFill>
                <a:schemeClr val="bg1"/>
              </a:solidFill>
            </a:endParaRPr>
          </a:p>
        </p:txBody>
      </p:sp>
      <p:sp>
        <p:nvSpPr>
          <p:cNvPr id="3" name="Rectángulo 2"/>
          <p:cNvSpPr/>
          <p:nvPr/>
        </p:nvSpPr>
        <p:spPr>
          <a:xfrm>
            <a:off x="1" y="1196752"/>
            <a:ext cx="9143999" cy="506292"/>
          </a:xfrm>
          <a:prstGeom prst="rect">
            <a:avLst/>
          </a:prstGeom>
          <a:solidFill>
            <a:srgbClr val="FFC000"/>
          </a:solidFill>
        </p:spPr>
        <p:txBody>
          <a:bodyPr wrap="square">
            <a:spAutoFit/>
          </a:bodyPr>
          <a:lstStyle/>
          <a:p>
            <a:pPr algn="just">
              <a:lnSpc>
                <a:spcPct val="150000"/>
              </a:lnSpc>
            </a:pPr>
            <a:r>
              <a:rPr lang="es-CL" sz="2000" dirty="0"/>
              <a:t>Al planificar los recursos humanos se debe considerar lo siguiente</a:t>
            </a:r>
            <a:r>
              <a:rPr lang="es-CL" sz="2000" dirty="0" smtClean="0"/>
              <a:t>:</a:t>
            </a:r>
            <a:r>
              <a:rPr lang="es-CL" sz="2000" dirty="0">
                <a:latin typeface="+mj-lt"/>
              </a:rPr>
              <a:t> </a:t>
            </a:r>
          </a:p>
        </p:txBody>
      </p:sp>
      <p:pic>
        <p:nvPicPr>
          <p:cNvPr id="5" name="Imagen 4"/>
          <p:cNvPicPr>
            <a:picLocks noChangeAspect="1"/>
          </p:cNvPicPr>
          <p:nvPr/>
        </p:nvPicPr>
        <p:blipFill rotWithShape="1">
          <a:blip r:embed="rId3"/>
          <a:srcRect l="15618" r="10852"/>
          <a:stretch/>
        </p:blipFill>
        <p:spPr>
          <a:xfrm>
            <a:off x="5975648" y="1916832"/>
            <a:ext cx="3168352" cy="3230508"/>
          </a:xfrm>
          <a:prstGeom prst="rect">
            <a:avLst/>
          </a:prstGeom>
        </p:spPr>
      </p:pic>
      <p:pic>
        <p:nvPicPr>
          <p:cNvPr id="4" name="6 Imagen" descr="Imagen22.png"/>
          <p:cNvPicPr/>
          <p:nvPr/>
        </p:nvPicPr>
        <p:blipFill>
          <a:blip r:embed="rId4" cstate="print"/>
          <a:stretch>
            <a:fillRect/>
          </a:stretch>
        </p:blipFill>
        <p:spPr>
          <a:xfrm>
            <a:off x="467544" y="2636912"/>
            <a:ext cx="5915605" cy="3979188"/>
          </a:xfrm>
          <a:prstGeom prst="rect">
            <a:avLst/>
          </a:prstGeom>
        </p:spPr>
      </p:pic>
    </p:spTree>
    <p:extLst>
      <p:ext uri="{BB962C8B-B14F-4D97-AF65-F5344CB8AC3E}">
        <p14:creationId xmlns:p14="http://schemas.microsoft.com/office/powerpoint/2010/main" val="1030122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3528" y="404664"/>
            <a:ext cx="2583015" cy="369332"/>
          </a:xfrm>
          <a:prstGeom prst="rect">
            <a:avLst/>
          </a:prstGeom>
          <a:noFill/>
        </p:spPr>
        <p:txBody>
          <a:bodyPr wrap="none" rtlCol="0">
            <a:spAutoFit/>
          </a:bodyPr>
          <a:lstStyle/>
          <a:p>
            <a:r>
              <a:rPr lang="es-CL" dirty="0" smtClean="0">
                <a:solidFill>
                  <a:schemeClr val="bg1"/>
                </a:solidFill>
              </a:rPr>
              <a:t>Roles y responsabilidades</a:t>
            </a:r>
            <a:endParaRPr lang="es-CL" dirty="0">
              <a:solidFill>
                <a:schemeClr val="bg1"/>
              </a:solidFill>
            </a:endParaRPr>
          </a:p>
        </p:txBody>
      </p:sp>
      <p:sp>
        <p:nvSpPr>
          <p:cNvPr id="3" name="Rectángulo 2"/>
          <p:cNvSpPr/>
          <p:nvPr/>
        </p:nvSpPr>
        <p:spPr>
          <a:xfrm>
            <a:off x="1" y="1196752"/>
            <a:ext cx="9143999" cy="506292"/>
          </a:xfrm>
          <a:prstGeom prst="rect">
            <a:avLst/>
          </a:prstGeom>
          <a:solidFill>
            <a:srgbClr val="FFC000"/>
          </a:solidFill>
        </p:spPr>
        <p:txBody>
          <a:bodyPr wrap="square">
            <a:spAutoFit/>
          </a:bodyPr>
          <a:lstStyle/>
          <a:p>
            <a:pPr algn="just">
              <a:lnSpc>
                <a:spcPct val="150000"/>
              </a:lnSpc>
            </a:pPr>
            <a:r>
              <a:rPr lang="es-CL" sz="2000" dirty="0"/>
              <a:t>Al planificar los recursos humanos se debe considerar lo siguiente</a:t>
            </a:r>
            <a:r>
              <a:rPr lang="es-CL" sz="2000" dirty="0" smtClean="0"/>
              <a:t>:</a:t>
            </a:r>
            <a:r>
              <a:rPr lang="es-CL" sz="2000" dirty="0">
                <a:latin typeface="+mj-lt"/>
              </a:rPr>
              <a:t> </a:t>
            </a:r>
          </a:p>
        </p:txBody>
      </p:sp>
      <p:pic>
        <p:nvPicPr>
          <p:cNvPr id="5" name="7 Imagen" descr="Imagen23.png"/>
          <p:cNvPicPr/>
          <p:nvPr/>
        </p:nvPicPr>
        <p:blipFill>
          <a:blip r:embed="rId3" cstate="print"/>
          <a:stretch>
            <a:fillRect/>
          </a:stretch>
        </p:blipFill>
        <p:spPr>
          <a:xfrm>
            <a:off x="1475656" y="2348880"/>
            <a:ext cx="6480720" cy="3790469"/>
          </a:xfrm>
          <a:prstGeom prst="rect">
            <a:avLst/>
          </a:prstGeom>
        </p:spPr>
      </p:pic>
    </p:spTree>
    <p:extLst>
      <p:ext uri="{BB962C8B-B14F-4D97-AF65-F5344CB8AC3E}">
        <p14:creationId xmlns:p14="http://schemas.microsoft.com/office/powerpoint/2010/main" val="8763223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3528" y="404664"/>
            <a:ext cx="2583015" cy="369332"/>
          </a:xfrm>
          <a:prstGeom prst="rect">
            <a:avLst/>
          </a:prstGeom>
          <a:noFill/>
        </p:spPr>
        <p:txBody>
          <a:bodyPr wrap="none" rtlCol="0">
            <a:spAutoFit/>
          </a:bodyPr>
          <a:lstStyle/>
          <a:p>
            <a:r>
              <a:rPr lang="es-CL" dirty="0" smtClean="0">
                <a:solidFill>
                  <a:schemeClr val="bg1"/>
                </a:solidFill>
              </a:rPr>
              <a:t>Roles y responsabilidades</a:t>
            </a:r>
            <a:endParaRPr lang="es-CL" dirty="0">
              <a:solidFill>
                <a:schemeClr val="bg1"/>
              </a:solidFill>
            </a:endParaRPr>
          </a:p>
        </p:txBody>
      </p:sp>
      <p:sp>
        <p:nvSpPr>
          <p:cNvPr id="3" name="Rectángulo 2"/>
          <p:cNvSpPr/>
          <p:nvPr/>
        </p:nvSpPr>
        <p:spPr>
          <a:xfrm>
            <a:off x="1" y="1196752"/>
            <a:ext cx="9143999" cy="506292"/>
          </a:xfrm>
          <a:prstGeom prst="rect">
            <a:avLst/>
          </a:prstGeom>
          <a:solidFill>
            <a:srgbClr val="FFC000"/>
          </a:solidFill>
        </p:spPr>
        <p:txBody>
          <a:bodyPr wrap="square">
            <a:spAutoFit/>
          </a:bodyPr>
          <a:lstStyle/>
          <a:p>
            <a:pPr algn="just">
              <a:lnSpc>
                <a:spcPct val="150000"/>
              </a:lnSpc>
            </a:pPr>
            <a:r>
              <a:rPr lang="es-CL" sz="2000" dirty="0"/>
              <a:t>Al planificar los recursos humanos se debe considerar lo siguiente</a:t>
            </a:r>
            <a:r>
              <a:rPr lang="es-CL" sz="2000" dirty="0" smtClean="0"/>
              <a:t>:</a:t>
            </a:r>
            <a:r>
              <a:rPr lang="es-CL" sz="2000" dirty="0">
                <a:latin typeface="+mj-lt"/>
              </a:rPr>
              <a:t> </a:t>
            </a:r>
          </a:p>
        </p:txBody>
      </p:sp>
      <p:pic>
        <p:nvPicPr>
          <p:cNvPr id="4" name="8 Imagen" descr="Imagen24.png"/>
          <p:cNvPicPr/>
          <p:nvPr/>
        </p:nvPicPr>
        <p:blipFill>
          <a:blip r:embed="rId3" cstate="print"/>
          <a:stretch>
            <a:fillRect/>
          </a:stretch>
        </p:blipFill>
        <p:spPr>
          <a:xfrm>
            <a:off x="1835696" y="2420888"/>
            <a:ext cx="5699581" cy="3763164"/>
          </a:xfrm>
          <a:prstGeom prst="rect">
            <a:avLst/>
          </a:prstGeom>
        </p:spPr>
      </p:pic>
    </p:spTree>
    <p:extLst>
      <p:ext uri="{BB962C8B-B14F-4D97-AF65-F5344CB8AC3E}">
        <p14:creationId xmlns:p14="http://schemas.microsoft.com/office/powerpoint/2010/main" val="1942817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Roles y responsabilidades</a:t>
            </a:r>
            <a:endParaRPr lang="es-CL" dirty="0">
              <a:solidFill>
                <a:schemeClr val="bg1"/>
              </a:solidFill>
            </a:endParaRPr>
          </a:p>
        </p:txBody>
      </p:sp>
      <p:sp>
        <p:nvSpPr>
          <p:cNvPr id="4" name="Rectángulo 3"/>
          <p:cNvSpPr/>
          <p:nvPr/>
        </p:nvSpPr>
        <p:spPr>
          <a:xfrm>
            <a:off x="467544" y="1052736"/>
            <a:ext cx="8424936" cy="1200329"/>
          </a:xfrm>
          <a:prstGeom prst="rect">
            <a:avLst/>
          </a:prstGeom>
        </p:spPr>
        <p:txBody>
          <a:bodyPr wrap="square">
            <a:spAutoFit/>
          </a:bodyPr>
          <a:lstStyle/>
          <a:p>
            <a:r>
              <a:rPr lang="es-CL" b="1" dirty="0" smtClean="0">
                <a:solidFill>
                  <a:schemeClr val="accent1"/>
                </a:solidFill>
                <a:latin typeface="+mj-lt"/>
              </a:rPr>
              <a:t>Una </a:t>
            </a:r>
            <a:r>
              <a:rPr lang="es-CL" b="1" dirty="0">
                <a:solidFill>
                  <a:schemeClr val="accent1"/>
                </a:solidFill>
                <a:latin typeface="+mj-lt"/>
              </a:rPr>
              <a:t>herramienta que permite describir el grado de responsabilidad que tienen los integrantes del equipo es la </a:t>
            </a:r>
            <a:r>
              <a:rPr lang="es-CL" sz="3600" dirty="0">
                <a:solidFill>
                  <a:schemeClr val="accent6">
                    <a:lumMod val="75000"/>
                  </a:schemeClr>
                </a:solidFill>
              </a:rPr>
              <a:t>matriz RACI</a:t>
            </a:r>
            <a:r>
              <a:rPr lang="es-CL" b="1" dirty="0">
                <a:solidFill>
                  <a:schemeClr val="accent1"/>
                </a:solidFill>
                <a:latin typeface="+mj-lt"/>
              </a:rPr>
              <a:t>.</a:t>
            </a:r>
          </a:p>
          <a:p>
            <a:pPr algn="just"/>
            <a:endParaRPr lang="es-CL" dirty="0">
              <a:solidFill>
                <a:schemeClr val="accent1"/>
              </a:solidFill>
              <a:latin typeface="+mj-lt"/>
            </a:endParaRPr>
          </a:p>
        </p:txBody>
      </p:sp>
      <p:pic>
        <p:nvPicPr>
          <p:cNvPr id="5" name="Imagen 4" descr="http://www.24point0.com/wp/wp-content/uploads/2014/09/maintenance-planning-RACI-powerpoint-model.png"/>
          <p:cNvPicPr/>
          <p:nvPr/>
        </p:nvPicPr>
        <p:blipFill>
          <a:blip r:embed="rId3"/>
          <a:srcRect b="6069"/>
          <a:stretch>
            <a:fillRect/>
          </a:stretch>
        </p:blipFill>
        <p:spPr bwMode="auto">
          <a:xfrm>
            <a:off x="520138" y="2256188"/>
            <a:ext cx="4752528" cy="38668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CuadroTexto 5"/>
          <p:cNvSpPr txBox="1"/>
          <p:nvPr/>
        </p:nvSpPr>
        <p:spPr>
          <a:xfrm>
            <a:off x="5724128" y="3140968"/>
            <a:ext cx="3419872" cy="2677656"/>
          </a:xfrm>
          <a:prstGeom prst="rect">
            <a:avLst/>
          </a:prstGeom>
          <a:noFill/>
        </p:spPr>
        <p:txBody>
          <a:bodyPr wrap="square" rtlCol="0">
            <a:spAutoFit/>
          </a:bodyPr>
          <a:lstStyle/>
          <a:p>
            <a:pPr algn="just"/>
            <a:r>
              <a:rPr lang="es-CL" sz="1600" dirty="0" smtClean="0">
                <a:solidFill>
                  <a:schemeClr val="tx2"/>
                </a:solidFill>
                <a:latin typeface="Georgia" panose="02040502050405020303" pitchFamily="18" charset="0"/>
              </a:rPr>
              <a:t>Esta </a:t>
            </a:r>
            <a:r>
              <a:rPr lang="es-CL" sz="1600" dirty="0">
                <a:solidFill>
                  <a:schemeClr val="tx2"/>
                </a:solidFill>
                <a:latin typeface="Georgia" panose="02040502050405020303" pitchFamily="18" charset="0"/>
              </a:rPr>
              <a:t>matriz o tabla contiene un eje vertical donde se establecen los paquetes de trabajo, un eje horizontal que muestra a los participantes del proyecto y en el centro se encuentra la asignación de la función de cada integrante  representa con una letra: R, A, C o I.</a:t>
            </a:r>
          </a:p>
          <a:p>
            <a:endParaRPr lang="es-CL" sz="2400" b="1" dirty="0">
              <a:solidFill>
                <a:schemeClr val="tx2"/>
              </a:solidFill>
            </a:endParaRPr>
          </a:p>
        </p:txBody>
      </p:sp>
    </p:spTree>
    <p:extLst>
      <p:ext uri="{BB962C8B-B14F-4D97-AF65-F5344CB8AC3E}">
        <p14:creationId xmlns:p14="http://schemas.microsoft.com/office/powerpoint/2010/main" val="109976070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Roles y responsabilidades</a:t>
            </a:r>
            <a:endParaRPr lang="es-CL" dirty="0">
              <a:solidFill>
                <a:schemeClr val="bg1"/>
              </a:solidFill>
            </a:endParaRPr>
          </a:p>
        </p:txBody>
      </p:sp>
      <p:sp>
        <p:nvSpPr>
          <p:cNvPr id="4" name="Rectángulo 3"/>
          <p:cNvSpPr/>
          <p:nvPr/>
        </p:nvSpPr>
        <p:spPr>
          <a:xfrm>
            <a:off x="323528" y="1133356"/>
            <a:ext cx="8316416" cy="4524315"/>
          </a:xfrm>
          <a:prstGeom prst="rect">
            <a:avLst/>
          </a:prstGeom>
        </p:spPr>
        <p:txBody>
          <a:bodyPr wrap="square">
            <a:spAutoFit/>
          </a:bodyPr>
          <a:lstStyle/>
          <a:p>
            <a:pPr algn="just"/>
            <a:r>
              <a:rPr lang="es-CL" sz="1400" dirty="0"/>
              <a:t>Por ejemplo, En el caso de desarrollo de un sistema de biblioteca se necesita: </a:t>
            </a:r>
          </a:p>
          <a:p>
            <a:pPr algn="just"/>
            <a:r>
              <a:rPr lang="es-CL" sz="1400" dirty="0"/>
              <a:t> </a:t>
            </a:r>
            <a:endParaRPr lang="es-CL" sz="1400" dirty="0" smtClean="0"/>
          </a:p>
          <a:p>
            <a:pPr algn="just"/>
            <a:endParaRPr lang="es-CL" sz="1400" dirty="0"/>
          </a:p>
          <a:p>
            <a:pPr algn="just"/>
            <a:endParaRPr lang="es-CL" sz="1400" dirty="0"/>
          </a:p>
          <a:p>
            <a:pPr algn="just"/>
            <a:r>
              <a:rPr lang="es-CL" sz="1400" dirty="0"/>
              <a:t>Un </a:t>
            </a:r>
            <a:r>
              <a:rPr lang="es-CL" sz="3200" dirty="0">
                <a:solidFill>
                  <a:schemeClr val="accent6">
                    <a:lumMod val="75000"/>
                  </a:schemeClr>
                </a:solidFill>
              </a:rPr>
              <a:t>jefe de proyectos </a:t>
            </a:r>
            <a:r>
              <a:rPr lang="es-CL" sz="1400" dirty="0"/>
              <a:t>que lidere el proyecto,  asigne actividades, se relacione con el cliente y controle el proyecto.</a:t>
            </a:r>
          </a:p>
          <a:p>
            <a:pPr algn="just"/>
            <a:r>
              <a:rPr lang="es-CL" sz="1400" dirty="0"/>
              <a:t> </a:t>
            </a:r>
          </a:p>
          <a:p>
            <a:pPr algn="just"/>
            <a:r>
              <a:rPr lang="es-CL" sz="1400" dirty="0"/>
              <a:t>Un </a:t>
            </a:r>
            <a:r>
              <a:rPr lang="es-CL" sz="2800" dirty="0">
                <a:solidFill>
                  <a:srgbClr val="00B050"/>
                </a:solidFill>
                <a:latin typeface="Impact" panose="020B0806030902050204" pitchFamily="34" charset="0"/>
              </a:rPr>
              <a:t>Analista Funcional </a:t>
            </a:r>
            <a:r>
              <a:rPr lang="es-CL" sz="1400" dirty="0"/>
              <a:t>a cargo de la toma de requerimientos y diseño del sistema.</a:t>
            </a:r>
          </a:p>
          <a:p>
            <a:pPr algn="just"/>
            <a:r>
              <a:rPr lang="es-CL" sz="1400" dirty="0"/>
              <a:t> </a:t>
            </a:r>
          </a:p>
          <a:p>
            <a:pPr algn="just"/>
            <a:r>
              <a:rPr lang="es-CL" sz="2000" b="1" dirty="0">
                <a:solidFill>
                  <a:srgbClr val="C00000"/>
                </a:solidFill>
              </a:rPr>
              <a:t>Programador </a:t>
            </a:r>
            <a:r>
              <a:rPr lang="es-CL" sz="1400" dirty="0"/>
              <a:t>que desarrolle aplicación y corrija defectos detectados por QA.</a:t>
            </a:r>
          </a:p>
          <a:p>
            <a:pPr algn="just"/>
            <a:r>
              <a:rPr lang="es-CL" sz="1400" dirty="0"/>
              <a:t> </a:t>
            </a:r>
          </a:p>
          <a:p>
            <a:pPr algn="just"/>
            <a:r>
              <a:rPr lang="es-CL" sz="4800" dirty="0">
                <a:solidFill>
                  <a:schemeClr val="accent3">
                    <a:lumMod val="75000"/>
                  </a:schemeClr>
                </a:solidFill>
                <a:latin typeface="Arial Rounded MT Bold" panose="020F0704030504030204" pitchFamily="34" charset="0"/>
              </a:rPr>
              <a:t>QA</a:t>
            </a:r>
            <a:r>
              <a:rPr lang="es-CL" sz="1400" dirty="0"/>
              <a:t> que ejecute pruebas al sistema.</a:t>
            </a:r>
          </a:p>
          <a:p>
            <a:pPr algn="just"/>
            <a:r>
              <a:rPr lang="es-CL" sz="1400" dirty="0"/>
              <a:t> </a:t>
            </a:r>
          </a:p>
          <a:p>
            <a:pPr algn="just"/>
            <a:r>
              <a:rPr lang="es-CL" sz="2000" b="1" spc="600" dirty="0">
                <a:solidFill>
                  <a:schemeClr val="tx2"/>
                </a:solidFill>
              </a:rPr>
              <a:t>Administrador</a:t>
            </a:r>
            <a:r>
              <a:rPr lang="es-CL" sz="1400" dirty="0"/>
              <a:t> de configuraciones que implemente software en producción y ejecute control de cambios.</a:t>
            </a:r>
          </a:p>
        </p:txBody>
      </p:sp>
    </p:spTree>
    <p:extLst>
      <p:ext uri="{BB962C8B-B14F-4D97-AF65-F5344CB8AC3E}">
        <p14:creationId xmlns:p14="http://schemas.microsoft.com/office/powerpoint/2010/main" val="2743451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520" y="1700808"/>
            <a:ext cx="4824536" cy="4462760"/>
          </a:xfrm>
          <a:prstGeom prst="rect">
            <a:avLst/>
          </a:prstGeom>
        </p:spPr>
        <p:txBody>
          <a:bodyPr wrap="square">
            <a:spAutoFit/>
          </a:bodyPr>
          <a:lstStyle/>
          <a:p>
            <a:pPr algn="just"/>
            <a:r>
              <a:rPr lang="es-CL" dirty="0" smtClean="0"/>
              <a:t>El </a:t>
            </a:r>
            <a:r>
              <a:rPr lang="es-CL" sz="3200" dirty="0">
                <a:solidFill>
                  <a:schemeClr val="accent6">
                    <a:lumMod val="75000"/>
                  </a:schemeClr>
                </a:solidFill>
              </a:rPr>
              <a:t>diagrama de Gantt </a:t>
            </a:r>
            <a:r>
              <a:rPr lang="es-CL" dirty="0"/>
              <a:t>es una herramienta que se emplea para planificar y programar actividades y tareas a lo largo de un período determinado de tiempo. </a:t>
            </a:r>
          </a:p>
          <a:p>
            <a:pPr algn="just"/>
            <a:r>
              <a:rPr lang="es-CL" dirty="0"/>
              <a:t> </a:t>
            </a:r>
          </a:p>
          <a:p>
            <a:pPr algn="just"/>
            <a:r>
              <a:rPr lang="es-CL" dirty="0" smtClean="0"/>
              <a:t>Muestra </a:t>
            </a:r>
            <a:r>
              <a:rPr lang="es-CL" dirty="0"/>
              <a:t>gráficamente actividades,  tareas, duración y secuencia permitiendo tener una idea clara de los recursos involucrados en un proyecto y su correcta administración.</a:t>
            </a:r>
          </a:p>
          <a:p>
            <a:pPr algn="just"/>
            <a:r>
              <a:rPr lang="es-CL" dirty="0"/>
              <a:t> </a:t>
            </a:r>
          </a:p>
          <a:p>
            <a:pPr algn="just"/>
            <a:r>
              <a:rPr lang="es-CL" dirty="0" smtClean="0"/>
              <a:t>Esta </a:t>
            </a:r>
            <a:r>
              <a:rPr lang="es-CL" dirty="0"/>
              <a:t>es una herramienta visual que nos permite ver el calendario general de un proyecto y la fecha de </a:t>
            </a:r>
            <a:r>
              <a:rPr lang="es-CL" dirty="0" smtClean="0"/>
              <a:t>término. También </a:t>
            </a:r>
            <a:r>
              <a:rPr lang="es-CL" dirty="0"/>
              <a:t>permite realizar el seguimiento y control del progreso de cada una de las etapas de un proyecto.</a:t>
            </a:r>
            <a:endParaRPr lang="es-CL" dirty="0">
              <a:solidFill>
                <a:schemeClr val="bg1"/>
              </a:solidFill>
            </a:endParaRPr>
          </a:p>
        </p:txBody>
      </p:sp>
      <p:sp>
        <p:nvSpPr>
          <p:cNvPr id="4" name="Rectángulo 3"/>
          <p:cNvSpPr/>
          <p:nvPr/>
        </p:nvSpPr>
        <p:spPr>
          <a:xfrm>
            <a:off x="467544" y="404664"/>
            <a:ext cx="4572000" cy="369332"/>
          </a:xfrm>
          <a:prstGeom prst="rect">
            <a:avLst/>
          </a:prstGeom>
        </p:spPr>
        <p:txBody>
          <a:bodyPr>
            <a:spAutoFit/>
          </a:bodyPr>
          <a:lstStyle/>
          <a:p>
            <a:r>
              <a:rPr lang="es-CL" dirty="0" smtClean="0">
                <a:solidFill>
                  <a:schemeClr val="bg1"/>
                </a:solidFill>
              </a:rPr>
              <a:t>Carta Gantt</a:t>
            </a:r>
            <a:endParaRPr lang="es-CL" dirty="0">
              <a:solidFill>
                <a:schemeClr val="bg1"/>
              </a:solidFill>
            </a:endParaRPr>
          </a:p>
        </p:txBody>
      </p:sp>
      <p:pic>
        <p:nvPicPr>
          <p:cNvPr id="5" name="Imagen 4" descr="http://projectmanagementtools.info/wp-content/uploads/2013/11/canstockphoto1308582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97827">
            <a:off x="5652120" y="2132856"/>
            <a:ext cx="3140993" cy="3132212"/>
          </a:xfrm>
          <a:prstGeom prst="rect">
            <a:avLst/>
          </a:prstGeom>
          <a:noFill/>
          <a:ln>
            <a:noFill/>
          </a:ln>
        </p:spPr>
      </p:pic>
    </p:spTree>
    <p:extLst>
      <p:ext uri="{BB962C8B-B14F-4D97-AF65-F5344CB8AC3E}">
        <p14:creationId xmlns:p14="http://schemas.microsoft.com/office/powerpoint/2010/main" val="26225804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Rectángulo"/>
          <p:cNvSpPr/>
          <p:nvPr/>
        </p:nvSpPr>
        <p:spPr>
          <a:xfrm>
            <a:off x="303140" y="787179"/>
            <a:ext cx="8078766" cy="671851"/>
          </a:xfrm>
          <a:prstGeom prst="rect">
            <a:avLst/>
          </a:prstGeom>
        </p:spPr>
        <p:txBody>
          <a:bodyPr wrap="square">
            <a:spAutoFit/>
          </a:bodyPr>
          <a:lstStyle/>
          <a:p>
            <a:pPr algn="ctr">
              <a:lnSpc>
                <a:spcPct val="150000"/>
              </a:lnSpc>
            </a:pPr>
            <a:r>
              <a:rPr lang="es-CL" sz="2800" b="1" spc="600" dirty="0" smtClean="0">
                <a:solidFill>
                  <a:schemeClr val="accent1"/>
                </a:solidFill>
              </a:rPr>
              <a:t>¿</a:t>
            </a:r>
            <a:r>
              <a:rPr lang="es-CL" sz="2800" b="1" spc="600" dirty="0">
                <a:solidFill>
                  <a:schemeClr val="accent1"/>
                </a:solidFill>
              </a:rPr>
              <a:t>Cómo Planificar?</a:t>
            </a:r>
          </a:p>
        </p:txBody>
      </p:sp>
      <p:sp>
        <p:nvSpPr>
          <p:cNvPr id="5" name="CuadroTexto 4"/>
          <p:cNvSpPr txBox="1"/>
          <p:nvPr/>
        </p:nvSpPr>
        <p:spPr>
          <a:xfrm>
            <a:off x="519004" y="374761"/>
            <a:ext cx="2832122" cy="369332"/>
          </a:xfrm>
          <a:prstGeom prst="rect">
            <a:avLst/>
          </a:prstGeom>
          <a:noFill/>
        </p:spPr>
        <p:txBody>
          <a:bodyPr wrap="none" rtlCol="0">
            <a:spAutoFit/>
          </a:bodyPr>
          <a:lstStyle/>
          <a:p>
            <a:r>
              <a:rPr lang="es-CL" dirty="0" smtClean="0">
                <a:solidFill>
                  <a:schemeClr val="bg1"/>
                </a:solidFill>
              </a:rPr>
              <a:t>Planificación de un Proyecto</a:t>
            </a:r>
            <a:endParaRPr lang="es-CL" dirty="0">
              <a:solidFill>
                <a:schemeClr val="bg1"/>
              </a:solidFill>
            </a:endParaRPr>
          </a:p>
        </p:txBody>
      </p:sp>
      <p:pic>
        <p:nvPicPr>
          <p:cNvPr id="6" name="Imagen 5" descr="http://www.apostleshipofprayer.net/gallery/eym-drawings/Monos-planificacion/highres/Copia-Sin-%20titulo-12.jpg"/>
          <p:cNvPicPr/>
          <p:nvPr/>
        </p:nvPicPr>
        <p:blipFill>
          <a:blip r:embed="rId3" cstate="print"/>
          <a:srcRect/>
          <a:stretch>
            <a:fillRect/>
          </a:stretch>
        </p:blipFill>
        <p:spPr bwMode="auto">
          <a:xfrm rot="20531988">
            <a:off x="218516" y="2002349"/>
            <a:ext cx="3876318" cy="2054404"/>
          </a:xfrm>
          <a:prstGeom prst="rect">
            <a:avLst/>
          </a:prstGeom>
          <a:noFill/>
          <a:ln w="9525">
            <a:noFill/>
            <a:miter lim="800000"/>
            <a:headEnd/>
            <a:tailEnd/>
          </a:ln>
        </p:spPr>
      </p:pic>
      <p:pic>
        <p:nvPicPr>
          <p:cNvPr id="7" name="4 Imagen" descr="Imagen2.png"/>
          <p:cNvPicPr/>
          <p:nvPr/>
        </p:nvPicPr>
        <p:blipFill>
          <a:blip r:embed="rId4" cstate="print"/>
          <a:stretch>
            <a:fillRect/>
          </a:stretch>
        </p:blipFill>
        <p:spPr>
          <a:xfrm>
            <a:off x="4425250" y="2060848"/>
            <a:ext cx="4350186" cy="4248472"/>
          </a:xfrm>
          <a:prstGeom prst="rect">
            <a:avLst/>
          </a:prstGeom>
        </p:spPr>
      </p:pic>
      <p:sp>
        <p:nvSpPr>
          <p:cNvPr id="8" name="Rectángulo 7"/>
          <p:cNvSpPr/>
          <p:nvPr/>
        </p:nvSpPr>
        <p:spPr>
          <a:xfrm>
            <a:off x="285234" y="4355707"/>
            <a:ext cx="4038075" cy="1815882"/>
          </a:xfrm>
          <a:prstGeom prst="rect">
            <a:avLst/>
          </a:prstGeom>
        </p:spPr>
        <p:txBody>
          <a:bodyPr wrap="square">
            <a:spAutoFit/>
          </a:bodyPr>
          <a:lstStyle/>
          <a:p>
            <a:pPr algn="just"/>
            <a:r>
              <a:rPr lang="es-CL" sz="1600" dirty="0"/>
              <a:t>Por ejemplo, planificamos los fin de semana con idas al shopping o jugar una pichanga, planeamos la próxima movida en un juego de cartas, incluso hacemos un plan para ir al cine dónde debemos reunir amigos, escoger una película, el cine, verificar el valor de la entrada y acordar una fecha para ir.</a:t>
            </a:r>
          </a:p>
        </p:txBody>
      </p:sp>
    </p:spTree>
    <p:extLst>
      <p:ext uri="{BB962C8B-B14F-4D97-AF65-F5344CB8AC3E}">
        <p14:creationId xmlns:p14="http://schemas.microsoft.com/office/powerpoint/2010/main" val="311526127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Carta Gantt</a:t>
            </a:r>
            <a:endParaRPr lang="es-CL" dirty="0">
              <a:solidFill>
                <a:schemeClr val="bg1"/>
              </a:solidFill>
            </a:endParaRPr>
          </a:p>
        </p:txBody>
      </p:sp>
      <p:sp>
        <p:nvSpPr>
          <p:cNvPr id="3" name="Rectángulo 2"/>
          <p:cNvSpPr/>
          <p:nvPr/>
        </p:nvSpPr>
        <p:spPr>
          <a:xfrm>
            <a:off x="323528" y="1124744"/>
            <a:ext cx="8568952" cy="2668423"/>
          </a:xfrm>
          <a:prstGeom prst="rect">
            <a:avLst/>
          </a:prstGeom>
        </p:spPr>
        <p:txBody>
          <a:bodyPr wrap="square">
            <a:spAutoFit/>
          </a:bodyPr>
          <a:lstStyle/>
          <a:p>
            <a:pPr algn="just">
              <a:lnSpc>
                <a:spcPct val="115000"/>
              </a:lnSpc>
              <a:spcAft>
                <a:spcPts val="1000"/>
              </a:spcAft>
            </a:pPr>
            <a:r>
              <a:rPr lang="es-CL" sz="1600" dirty="0">
                <a:solidFill>
                  <a:schemeClr val="tx2"/>
                </a:solidFill>
                <a:latin typeface="Georgia" panose="02040502050405020303" pitchFamily="18" charset="0"/>
              </a:rPr>
              <a:t>Básicamente el diagrama está compuesto por un eje vertical donde se establecen las actividades,  un eje horizontal que muestra en un calendario y en el centro se encuentra la duración de cada una de las actividades.</a:t>
            </a:r>
          </a:p>
          <a:p>
            <a:pPr algn="just">
              <a:lnSpc>
                <a:spcPct val="115000"/>
              </a:lnSpc>
              <a:spcAft>
                <a:spcPts val="1000"/>
              </a:spcAft>
            </a:pPr>
            <a:r>
              <a:rPr lang="es-CL" sz="1600" dirty="0">
                <a:solidFill>
                  <a:schemeClr val="tx2"/>
                </a:solidFill>
                <a:latin typeface="Georgia" panose="02040502050405020303" pitchFamily="18" charset="0"/>
              </a:rPr>
              <a:t>En la imagen, la toma de requerimientos inicia el 14 de marzo y termina el 5 de abril.</a:t>
            </a:r>
          </a:p>
          <a:p>
            <a:pPr algn="just">
              <a:lnSpc>
                <a:spcPct val="115000"/>
              </a:lnSpc>
              <a:spcAft>
                <a:spcPts val="1000"/>
              </a:spcAft>
            </a:pPr>
            <a:r>
              <a:rPr lang="es-CL" sz="1600" dirty="0">
                <a:solidFill>
                  <a:schemeClr val="tx2"/>
                </a:solidFill>
                <a:latin typeface="Georgia" panose="02040502050405020303" pitchFamily="18" charset="0"/>
              </a:rPr>
              <a:t>Se observan  actividades que se repiten semanalmente y actividades que se pueden hacer en paralelo.</a:t>
            </a:r>
          </a:p>
          <a:p>
            <a:pPr algn="just"/>
            <a:r>
              <a:rPr lang="es-CL" sz="1600" dirty="0">
                <a:solidFill>
                  <a:schemeClr val="tx2"/>
                </a:solidFill>
                <a:latin typeface="Georgia" panose="02040502050405020303" pitchFamily="18" charset="0"/>
              </a:rPr>
              <a:t>También están considerados los días que no se trabajan como los sábados, domingos o feriados.</a:t>
            </a:r>
          </a:p>
        </p:txBody>
      </p:sp>
      <p:pic>
        <p:nvPicPr>
          <p:cNvPr id="4" name="Imagen 3"/>
          <p:cNvPicPr/>
          <p:nvPr/>
        </p:nvPicPr>
        <p:blipFill>
          <a:blip r:embed="rId3" cstate="print">
            <a:extLst>
              <a:ext uri="{28A0092B-C50C-407E-A947-70E740481C1C}">
                <a14:useLocalDpi xmlns:a14="http://schemas.microsoft.com/office/drawing/2010/main" val="0"/>
              </a:ext>
            </a:extLst>
          </a:blip>
          <a:stretch>
            <a:fillRect/>
          </a:stretch>
        </p:blipFill>
        <p:spPr>
          <a:xfrm>
            <a:off x="1115616" y="3793167"/>
            <a:ext cx="6552728" cy="2876193"/>
          </a:xfrm>
          <a:prstGeom prst="rect">
            <a:avLst/>
          </a:prstGeom>
        </p:spPr>
      </p:pic>
    </p:spTree>
    <p:extLst>
      <p:ext uri="{BB962C8B-B14F-4D97-AF65-F5344CB8AC3E}">
        <p14:creationId xmlns:p14="http://schemas.microsoft.com/office/powerpoint/2010/main" val="34412643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Carta Gantt</a:t>
            </a:r>
            <a:endParaRPr lang="es-CL" dirty="0">
              <a:solidFill>
                <a:schemeClr val="bg1"/>
              </a:solidFill>
            </a:endParaRPr>
          </a:p>
        </p:txBody>
      </p:sp>
      <p:pic>
        <p:nvPicPr>
          <p:cNvPr id="3" name="0 Imagen" descr="Imagen26.png"/>
          <p:cNvPicPr/>
          <p:nvPr/>
        </p:nvPicPr>
        <p:blipFill>
          <a:blip r:embed="rId3"/>
          <a:stretch>
            <a:fillRect/>
          </a:stretch>
        </p:blipFill>
        <p:spPr>
          <a:xfrm>
            <a:off x="0" y="2348880"/>
            <a:ext cx="3712114" cy="2152015"/>
          </a:xfrm>
          <a:prstGeom prst="rect">
            <a:avLst/>
          </a:prstGeom>
        </p:spPr>
      </p:pic>
      <p:sp>
        <p:nvSpPr>
          <p:cNvPr id="4" name="Rectángulo 3"/>
          <p:cNvSpPr/>
          <p:nvPr/>
        </p:nvSpPr>
        <p:spPr>
          <a:xfrm>
            <a:off x="3696870" y="846185"/>
            <a:ext cx="5256584" cy="5830314"/>
          </a:xfrm>
          <a:prstGeom prst="rect">
            <a:avLst/>
          </a:prstGeom>
        </p:spPr>
        <p:txBody>
          <a:bodyPr wrap="square">
            <a:spAutoFit/>
          </a:bodyPr>
          <a:lstStyle/>
          <a:p>
            <a:pPr marL="285750" indent="-285750" algn="just">
              <a:lnSpc>
                <a:spcPct val="115000"/>
              </a:lnSpc>
              <a:spcAft>
                <a:spcPts val="1000"/>
              </a:spcAft>
              <a:buFont typeface="Arial" panose="020B0604020202020204" pitchFamily="34" charset="0"/>
              <a:buChar char="•"/>
            </a:pPr>
            <a:r>
              <a:rPr lang="es-CL" sz="1600" dirty="0">
                <a:solidFill>
                  <a:schemeClr val="accent1"/>
                </a:solidFill>
              </a:rPr>
              <a:t>Una vez identificadas las tareas se deben ordenar de manera secuencial, por ejemplo, tomar los requerimientos, diseñar aplicación, codificar</a:t>
            </a:r>
            <a:r>
              <a:rPr lang="es-CL" sz="1600" dirty="0" smtClean="0">
                <a:solidFill>
                  <a:schemeClr val="accent1"/>
                </a:solidFill>
              </a:rPr>
              <a:t>.</a:t>
            </a:r>
            <a:endParaRPr lang="es-CL" sz="1600" dirty="0">
              <a:solidFill>
                <a:schemeClr val="accent1"/>
              </a:solidFill>
            </a:endParaRPr>
          </a:p>
          <a:p>
            <a:pPr marL="285750" indent="-285750" algn="just">
              <a:lnSpc>
                <a:spcPct val="115000"/>
              </a:lnSpc>
              <a:spcAft>
                <a:spcPts val="1000"/>
              </a:spcAft>
              <a:buFont typeface="Arial" panose="020B0604020202020204" pitchFamily="34" charset="0"/>
              <a:buChar char="•"/>
            </a:pPr>
            <a:r>
              <a:rPr lang="es-CL" sz="1600" dirty="0">
                <a:solidFill>
                  <a:schemeClr val="accent1"/>
                </a:solidFill>
              </a:rPr>
              <a:t>Detectar las tareas que se puedan realizar de manera paralela, como las tareas independientes asignadas a personas diferentes, Por ejemplo, un analista funcional puede diseñar el diagrama de casos de uso al mismo tiempo que un analista </a:t>
            </a:r>
            <a:r>
              <a:rPr lang="es-CL" sz="1600" dirty="0" smtClean="0">
                <a:solidFill>
                  <a:schemeClr val="accent1"/>
                </a:solidFill>
              </a:rPr>
              <a:t>programador elabora </a:t>
            </a:r>
            <a:r>
              <a:rPr lang="es-CL" sz="1600" dirty="0">
                <a:solidFill>
                  <a:schemeClr val="accent1"/>
                </a:solidFill>
              </a:rPr>
              <a:t>el modelo entidad relación. </a:t>
            </a:r>
          </a:p>
          <a:p>
            <a:pPr marL="285750" indent="-285750" algn="just">
              <a:lnSpc>
                <a:spcPct val="115000"/>
              </a:lnSpc>
              <a:spcAft>
                <a:spcPts val="1000"/>
              </a:spcAft>
              <a:buFont typeface="Arial" panose="020B0604020202020204" pitchFamily="34" charset="0"/>
              <a:buChar char="•"/>
            </a:pPr>
            <a:r>
              <a:rPr lang="es-CL" sz="1600" dirty="0">
                <a:solidFill>
                  <a:schemeClr val="accent1"/>
                </a:solidFill>
              </a:rPr>
              <a:t>Detectar las tareas que depende una de la otra, por ejemplo, antes de construir el diagrama de caso de uso es necesario elaborar el documento de especificación de </a:t>
            </a:r>
            <a:r>
              <a:rPr lang="es-CL" sz="1600" dirty="0" smtClean="0">
                <a:solidFill>
                  <a:schemeClr val="accent1"/>
                </a:solidFill>
              </a:rPr>
              <a:t>requerimientos.</a:t>
            </a:r>
            <a:endParaRPr lang="es-CL" sz="1600" dirty="0">
              <a:solidFill>
                <a:schemeClr val="accent1"/>
              </a:solidFill>
            </a:endParaRPr>
          </a:p>
          <a:p>
            <a:pPr marL="285750" indent="-285750" algn="just">
              <a:lnSpc>
                <a:spcPct val="115000"/>
              </a:lnSpc>
              <a:spcAft>
                <a:spcPts val="1000"/>
              </a:spcAft>
              <a:buFont typeface="Arial" panose="020B0604020202020204" pitchFamily="34" charset="0"/>
              <a:buChar char="•"/>
            </a:pPr>
            <a:r>
              <a:rPr lang="es-CL" sz="1600" dirty="0">
                <a:solidFill>
                  <a:schemeClr val="accent1"/>
                </a:solidFill>
              </a:rPr>
              <a:t>Detectar las tareas que se deben realizar periódicamente como reuniones de control</a:t>
            </a:r>
            <a:r>
              <a:rPr lang="es-CL" sz="1600" dirty="0" smtClean="0">
                <a:solidFill>
                  <a:schemeClr val="accent1"/>
                </a:solidFill>
              </a:rPr>
              <a:t>.</a:t>
            </a:r>
            <a:endParaRPr lang="es-CL" sz="1600" dirty="0">
              <a:solidFill>
                <a:schemeClr val="accent1"/>
              </a:solidFill>
            </a:endParaRPr>
          </a:p>
          <a:p>
            <a:pPr marL="285750" indent="-285750" algn="just">
              <a:lnSpc>
                <a:spcPct val="115000"/>
              </a:lnSpc>
              <a:spcAft>
                <a:spcPts val="1000"/>
              </a:spcAft>
              <a:buFont typeface="Arial" panose="020B0604020202020204" pitchFamily="34" charset="0"/>
              <a:buChar char="•"/>
            </a:pPr>
            <a:r>
              <a:rPr lang="es-CL" sz="1600" dirty="0">
                <a:solidFill>
                  <a:schemeClr val="accent1"/>
                </a:solidFill>
              </a:rPr>
              <a:t> Estimar cuánto tiempo tomará cada tarea. </a:t>
            </a:r>
            <a:endParaRPr lang="es-CL" sz="1600" dirty="0" smtClean="0">
              <a:solidFill>
                <a:schemeClr val="accent1"/>
              </a:solidFill>
            </a:endParaRPr>
          </a:p>
          <a:p>
            <a:pPr marL="285750" indent="-285750" algn="just">
              <a:lnSpc>
                <a:spcPct val="115000"/>
              </a:lnSpc>
              <a:spcAft>
                <a:spcPts val="1000"/>
              </a:spcAft>
              <a:buFont typeface="Arial" panose="020B0604020202020204" pitchFamily="34" charset="0"/>
              <a:buChar char="•"/>
            </a:pPr>
            <a:r>
              <a:rPr lang="es-CL" sz="1600" dirty="0" smtClean="0">
                <a:solidFill>
                  <a:schemeClr val="accent1"/>
                </a:solidFill>
              </a:rPr>
              <a:t>Asignar </a:t>
            </a:r>
            <a:r>
              <a:rPr lang="es-CL" sz="1600" dirty="0">
                <a:solidFill>
                  <a:schemeClr val="accent1"/>
                </a:solidFill>
              </a:rPr>
              <a:t>a cada tarea: fecha, tiempo, recursos y responsables. </a:t>
            </a:r>
          </a:p>
        </p:txBody>
      </p:sp>
    </p:spTree>
    <p:extLst>
      <p:ext uri="{BB962C8B-B14F-4D97-AF65-F5344CB8AC3E}">
        <p14:creationId xmlns:p14="http://schemas.microsoft.com/office/powerpoint/2010/main" val="3436472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Carta Gantt</a:t>
            </a:r>
            <a:endParaRPr lang="es-CL" dirty="0">
              <a:solidFill>
                <a:schemeClr val="bg1"/>
              </a:solidFill>
            </a:endParaRPr>
          </a:p>
        </p:txBody>
      </p:sp>
      <p:sp>
        <p:nvSpPr>
          <p:cNvPr id="3" name="Rectángulo 2"/>
          <p:cNvSpPr/>
          <p:nvPr/>
        </p:nvSpPr>
        <p:spPr>
          <a:xfrm>
            <a:off x="251520" y="1196752"/>
            <a:ext cx="8568952" cy="830997"/>
          </a:xfrm>
          <a:prstGeom prst="rect">
            <a:avLst/>
          </a:prstGeom>
        </p:spPr>
        <p:txBody>
          <a:bodyPr wrap="square">
            <a:spAutoFit/>
          </a:bodyPr>
          <a:lstStyle/>
          <a:p>
            <a:pPr algn="just"/>
            <a:r>
              <a:rPr lang="es-CL" sz="2400" b="1" spc="600" dirty="0">
                <a:solidFill>
                  <a:schemeClr val="accent1"/>
                </a:solidFill>
              </a:rPr>
              <a:t>El siguiente paso es elaborar la carta Gantt.</a:t>
            </a:r>
          </a:p>
        </p:txBody>
      </p:sp>
      <p:pic>
        <p:nvPicPr>
          <p:cNvPr id="4" name="Imagen 3"/>
          <p:cNvPicPr/>
          <p:nvPr/>
        </p:nvPicPr>
        <p:blipFill>
          <a:blip r:embed="rId3"/>
          <a:srcRect/>
          <a:stretch>
            <a:fillRect/>
          </a:stretch>
        </p:blipFill>
        <p:spPr bwMode="auto">
          <a:xfrm>
            <a:off x="251520" y="2044354"/>
            <a:ext cx="8505353" cy="2243270"/>
          </a:xfrm>
          <a:prstGeom prst="rect">
            <a:avLst/>
          </a:prstGeom>
          <a:noFill/>
          <a:ln w="9525">
            <a:noFill/>
            <a:miter lim="800000"/>
            <a:headEnd/>
            <a:tailEnd/>
          </a:ln>
        </p:spPr>
      </p:pic>
      <p:pic>
        <p:nvPicPr>
          <p:cNvPr id="5" name="Imagen 4"/>
          <p:cNvPicPr/>
          <p:nvPr/>
        </p:nvPicPr>
        <p:blipFill>
          <a:blip r:embed="rId4"/>
          <a:srcRect/>
          <a:stretch>
            <a:fillRect/>
          </a:stretch>
        </p:blipFill>
        <p:spPr bwMode="auto">
          <a:xfrm>
            <a:off x="491426" y="4653136"/>
            <a:ext cx="7896998" cy="1800200"/>
          </a:xfrm>
          <a:prstGeom prst="rect">
            <a:avLst/>
          </a:prstGeom>
          <a:noFill/>
          <a:ln w="9525">
            <a:noFill/>
            <a:miter lim="800000"/>
            <a:headEnd/>
            <a:tailEnd/>
          </a:ln>
        </p:spPr>
      </p:pic>
    </p:spTree>
    <p:extLst>
      <p:ext uri="{BB962C8B-B14F-4D97-AF65-F5344CB8AC3E}">
        <p14:creationId xmlns:p14="http://schemas.microsoft.com/office/powerpoint/2010/main" val="23495338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smtClean="0">
                <a:solidFill>
                  <a:schemeClr val="bg1"/>
                </a:solidFill>
              </a:rPr>
              <a:t>Carta Gantt</a:t>
            </a:r>
            <a:endParaRPr lang="es-CL" dirty="0">
              <a:solidFill>
                <a:schemeClr val="bg1"/>
              </a:solidFill>
            </a:endParaRPr>
          </a:p>
        </p:txBody>
      </p:sp>
      <p:sp>
        <p:nvSpPr>
          <p:cNvPr id="3" name="Rectángulo 2"/>
          <p:cNvSpPr/>
          <p:nvPr/>
        </p:nvSpPr>
        <p:spPr>
          <a:xfrm>
            <a:off x="251520" y="1196752"/>
            <a:ext cx="8568952" cy="830997"/>
          </a:xfrm>
          <a:prstGeom prst="rect">
            <a:avLst/>
          </a:prstGeom>
        </p:spPr>
        <p:txBody>
          <a:bodyPr wrap="square">
            <a:spAutoFit/>
          </a:bodyPr>
          <a:lstStyle/>
          <a:p>
            <a:pPr algn="just"/>
            <a:r>
              <a:rPr lang="es-CL" sz="2400" b="1" spc="600" dirty="0" smtClean="0">
                <a:solidFill>
                  <a:schemeClr val="accent1"/>
                </a:solidFill>
              </a:rPr>
              <a:t>La </a:t>
            </a:r>
            <a:r>
              <a:rPr lang="es-CL" sz="2400" b="1" spc="600" dirty="0">
                <a:solidFill>
                  <a:schemeClr val="accent1"/>
                </a:solidFill>
              </a:rPr>
              <a:t>herramienta más utilizada para elaborar  Cartas Gantt es MS Project.</a:t>
            </a:r>
          </a:p>
        </p:txBody>
      </p:sp>
      <p:sp>
        <p:nvSpPr>
          <p:cNvPr id="4" name="Rectángulo 3"/>
          <p:cNvSpPr/>
          <p:nvPr/>
        </p:nvSpPr>
        <p:spPr>
          <a:xfrm>
            <a:off x="253915" y="2204864"/>
            <a:ext cx="3453989" cy="4596130"/>
          </a:xfrm>
          <a:prstGeom prst="rect">
            <a:avLst/>
          </a:prstGeom>
        </p:spPr>
        <p:txBody>
          <a:bodyPr wrap="square">
            <a:spAutoFit/>
          </a:bodyPr>
          <a:lstStyle/>
          <a:p>
            <a:pPr algn="just">
              <a:lnSpc>
                <a:spcPct val="115000"/>
              </a:lnSpc>
              <a:spcAft>
                <a:spcPts val="1000"/>
              </a:spcAft>
            </a:pPr>
            <a:r>
              <a:rPr lang="es-CL" sz="1600" dirty="0">
                <a:solidFill>
                  <a:schemeClr val="tx2"/>
                </a:solidFill>
                <a:latin typeface="Georgia" panose="02040502050405020303" pitchFamily="18" charset="0"/>
              </a:rPr>
              <a:t>A diferencia de Excel, Project es una herramienta construida para elaborar y gestionar cartas Gantt, por lo que  permite crear la calendarización, asignar recursos, manejar feriados y tiene funcionalidades automáticas que permiten administrar los tiempos, verificar cumplimiento y entrega gráficos de avance del proyecto. </a:t>
            </a:r>
          </a:p>
          <a:p>
            <a:pPr algn="just">
              <a:lnSpc>
                <a:spcPct val="115000"/>
              </a:lnSpc>
              <a:spcAft>
                <a:spcPts val="1000"/>
              </a:spcAft>
            </a:pPr>
            <a:r>
              <a:rPr lang="es-CL" sz="1600" dirty="0">
                <a:solidFill>
                  <a:schemeClr val="tx2"/>
                </a:solidFill>
                <a:latin typeface="Georgia" panose="02040502050405020303" pitchFamily="18" charset="0"/>
              </a:rPr>
              <a:t> </a:t>
            </a:r>
          </a:p>
          <a:p>
            <a:pPr algn="just">
              <a:lnSpc>
                <a:spcPct val="115000"/>
              </a:lnSpc>
              <a:spcAft>
                <a:spcPts val="1000"/>
              </a:spcAft>
            </a:pPr>
            <a:r>
              <a:rPr lang="es-CL" sz="1600" dirty="0">
                <a:solidFill>
                  <a:schemeClr val="tx2"/>
                </a:solidFill>
                <a:latin typeface="Georgia" panose="02040502050405020303" pitchFamily="18" charset="0"/>
              </a:rPr>
              <a:t>Como alumno de </a:t>
            </a:r>
            <a:r>
              <a:rPr lang="es-CL" sz="1600" dirty="0" err="1">
                <a:solidFill>
                  <a:schemeClr val="tx2"/>
                </a:solidFill>
                <a:latin typeface="Georgia" panose="02040502050405020303" pitchFamily="18" charset="0"/>
              </a:rPr>
              <a:t>Duoc</a:t>
            </a:r>
            <a:r>
              <a:rPr lang="es-CL" sz="1600" dirty="0">
                <a:solidFill>
                  <a:schemeClr val="tx2"/>
                </a:solidFill>
                <a:latin typeface="Georgia" panose="02040502050405020303" pitchFamily="18" charset="0"/>
              </a:rPr>
              <a:t> UC puedes adquirir Project de forma gratuita bajándolo de tu cuenta </a:t>
            </a:r>
            <a:r>
              <a:rPr lang="es-CL" sz="1600" dirty="0" err="1">
                <a:solidFill>
                  <a:schemeClr val="tx2"/>
                </a:solidFill>
                <a:latin typeface="Georgia" panose="02040502050405020303" pitchFamily="18" charset="0"/>
              </a:rPr>
              <a:t>DreanSpark</a:t>
            </a:r>
            <a:r>
              <a:rPr lang="es-CL" sz="1600" dirty="0">
                <a:solidFill>
                  <a:schemeClr val="tx2"/>
                </a:solidFill>
                <a:latin typeface="Georgia" panose="02040502050405020303" pitchFamily="18" charset="0"/>
              </a:rPr>
              <a:t> de Microsoft.</a:t>
            </a:r>
          </a:p>
        </p:txBody>
      </p:sp>
      <p:pic>
        <p:nvPicPr>
          <p:cNvPr id="5" name="Imagen 4"/>
          <p:cNvPicPr/>
          <p:nvPr/>
        </p:nvPicPr>
        <p:blipFill>
          <a:blip r:embed="rId2"/>
          <a:srcRect/>
          <a:stretch>
            <a:fillRect/>
          </a:stretch>
        </p:blipFill>
        <p:spPr bwMode="auto">
          <a:xfrm>
            <a:off x="3995936" y="2450505"/>
            <a:ext cx="4968552" cy="3711333"/>
          </a:xfrm>
          <a:prstGeom prst="rect">
            <a:avLst/>
          </a:prstGeom>
          <a:noFill/>
          <a:ln w="9525">
            <a:noFill/>
            <a:miter lim="800000"/>
            <a:headEnd/>
            <a:tailEnd/>
          </a:ln>
        </p:spPr>
      </p:pic>
    </p:spTree>
    <p:extLst>
      <p:ext uri="{BB962C8B-B14F-4D97-AF65-F5344CB8AC3E}">
        <p14:creationId xmlns:p14="http://schemas.microsoft.com/office/powerpoint/2010/main" val="33839405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sp>
        <p:nvSpPr>
          <p:cNvPr id="3" name="Rectángulo 2"/>
          <p:cNvSpPr/>
          <p:nvPr/>
        </p:nvSpPr>
        <p:spPr>
          <a:xfrm>
            <a:off x="227312" y="1124744"/>
            <a:ext cx="8932585" cy="658642"/>
          </a:xfrm>
          <a:prstGeom prst="rect">
            <a:avLst/>
          </a:prstGeom>
        </p:spPr>
        <p:txBody>
          <a:bodyPr wrap="square">
            <a:spAutoFit/>
          </a:bodyPr>
          <a:lstStyle/>
          <a:p>
            <a:pPr>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Para terminar la planificación debemos considerar los </a:t>
            </a:r>
            <a:r>
              <a:rPr lang="es-CL" sz="3200" dirty="0">
                <a:solidFill>
                  <a:schemeClr val="accent6">
                    <a:lumMod val="75000"/>
                  </a:schemeClr>
                </a:solidFill>
              </a:rPr>
              <a:t>riesgos </a:t>
            </a:r>
            <a:r>
              <a:rPr lang="es-CL" dirty="0">
                <a:latin typeface="Calibri" panose="020F0502020204030204" pitchFamily="34" charset="0"/>
                <a:ea typeface="Calibri" panose="020F0502020204030204" pitchFamily="34" charset="0"/>
                <a:cs typeface="Times New Roman" panose="02020603050405020304" pitchFamily="18" charset="0"/>
              </a:rPr>
              <a:t>de un proyecto.</a:t>
            </a:r>
          </a:p>
        </p:txBody>
      </p:sp>
      <p:pic>
        <p:nvPicPr>
          <p:cNvPr id="4" name="3 Imagen" descr="Imagen28.png"/>
          <p:cNvPicPr/>
          <p:nvPr/>
        </p:nvPicPr>
        <p:blipFill>
          <a:blip r:embed="rId3" cstate="print"/>
          <a:srcRect r="32115"/>
          <a:stretch>
            <a:fillRect/>
          </a:stretch>
        </p:blipFill>
        <p:spPr>
          <a:xfrm>
            <a:off x="2051720" y="1628800"/>
            <a:ext cx="4560712" cy="4968552"/>
          </a:xfrm>
          <a:prstGeom prst="rect">
            <a:avLst/>
          </a:prstGeom>
        </p:spPr>
      </p:pic>
    </p:spTree>
    <p:extLst>
      <p:ext uri="{BB962C8B-B14F-4D97-AF65-F5344CB8AC3E}">
        <p14:creationId xmlns:p14="http://schemas.microsoft.com/office/powerpoint/2010/main" val="38746410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2469" y="980728"/>
            <a:ext cx="8352928" cy="2153923"/>
          </a:xfrm>
          <a:prstGeom prst="rect">
            <a:avLst/>
          </a:prstGeom>
        </p:spPr>
        <p:txBody>
          <a:bodyPr wrap="square">
            <a:spAutoFit/>
          </a:bodyPr>
          <a:lstStyle/>
          <a:p>
            <a:pPr algn="just">
              <a:lnSpc>
                <a:spcPct val="115000"/>
              </a:lnSpc>
              <a:spcAft>
                <a:spcPts val="1000"/>
              </a:spcAft>
            </a:pPr>
            <a:r>
              <a:rPr lang="es-CL" sz="1400" dirty="0"/>
              <a:t>Al planificar un proyecto debemos </a:t>
            </a:r>
            <a:r>
              <a:rPr lang="es-CL" sz="3200" dirty="0">
                <a:solidFill>
                  <a:schemeClr val="accent6">
                    <a:lumMod val="75000"/>
                  </a:schemeClr>
                </a:solidFill>
              </a:rPr>
              <a:t>identificar los posibles riesgos, </a:t>
            </a:r>
            <a:r>
              <a:rPr lang="es-CL" sz="1400" dirty="0"/>
              <a:t>cómo afectarán al proyecto y cómo podemos mitigarlos.</a:t>
            </a:r>
          </a:p>
          <a:p>
            <a:pPr algn="just">
              <a:lnSpc>
                <a:spcPct val="115000"/>
              </a:lnSpc>
              <a:spcAft>
                <a:spcPts val="1000"/>
              </a:spcAft>
            </a:pPr>
            <a:r>
              <a:rPr lang="es-CL" sz="1400" dirty="0"/>
              <a:t> </a:t>
            </a:r>
          </a:p>
          <a:p>
            <a:pPr algn="just">
              <a:lnSpc>
                <a:spcPct val="115000"/>
              </a:lnSpc>
              <a:spcAft>
                <a:spcPts val="1000"/>
              </a:spcAft>
            </a:pPr>
            <a:r>
              <a:rPr lang="es-CL" sz="1400" dirty="0"/>
              <a:t>Un riesgo puede </a:t>
            </a:r>
            <a:r>
              <a:rPr lang="es-CL" sz="2800" dirty="0">
                <a:solidFill>
                  <a:srgbClr val="00B050"/>
                </a:solidFill>
                <a:latin typeface="Impact" panose="020B0806030902050204" pitchFamily="34" charset="0"/>
              </a:rPr>
              <a:t>afectar</a:t>
            </a:r>
            <a:r>
              <a:rPr lang="es-CL" sz="1400" dirty="0"/>
              <a:t> las fechas de entregas, subir los costos, modificar el alcance del proyecto, disminuir la calidad del producto e influir en el trabajo del equipo.</a:t>
            </a:r>
          </a:p>
        </p:txBody>
      </p:sp>
      <p:sp>
        <p:nvSpPr>
          <p:cNvPr id="3" name="Rectángulo 2"/>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pic>
        <p:nvPicPr>
          <p:cNvPr id="5" name="2 Imagen" descr="Imagen27.png"/>
          <p:cNvPicPr/>
          <p:nvPr/>
        </p:nvPicPr>
        <p:blipFill>
          <a:blip r:embed="rId3"/>
          <a:stretch>
            <a:fillRect/>
          </a:stretch>
        </p:blipFill>
        <p:spPr>
          <a:xfrm>
            <a:off x="1907704" y="3134651"/>
            <a:ext cx="4896544" cy="3723349"/>
          </a:xfrm>
          <a:prstGeom prst="rect">
            <a:avLst/>
          </a:prstGeom>
        </p:spPr>
      </p:pic>
    </p:spTree>
    <p:extLst>
      <p:ext uri="{BB962C8B-B14F-4D97-AF65-F5344CB8AC3E}">
        <p14:creationId xmlns:p14="http://schemas.microsoft.com/office/powerpoint/2010/main" val="3618017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pic>
        <p:nvPicPr>
          <p:cNvPr id="3" name="Imagen 2" descr="https://sergioclaudioblog.files.wordpress.com/2013/12/gestion.jpg"/>
          <p:cNvPicPr/>
          <p:nvPr/>
        </p:nvPicPr>
        <p:blipFill>
          <a:blip r:embed="rId2"/>
          <a:srcRect/>
          <a:stretch>
            <a:fillRect/>
          </a:stretch>
        </p:blipFill>
        <p:spPr bwMode="auto">
          <a:xfrm>
            <a:off x="827584" y="1484784"/>
            <a:ext cx="3331210" cy="4714875"/>
          </a:xfrm>
          <a:prstGeom prst="rect">
            <a:avLst/>
          </a:prstGeom>
          <a:noFill/>
          <a:ln w="9525">
            <a:noFill/>
            <a:miter lim="800000"/>
            <a:headEnd/>
            <a:tailEnd/>
          </a:ln>
        </p:spPr>
      </p:pic>
      <p:sp>
        <p:nvSpPr>
          <p:cNvPr id="5" name="Rectángulo 4"/>
          <p:cNvSpPr/>
          <p:nvPr/>
        </p:nvSpPr>
        <p:spPr>
          <a:xfrm>
            <a:off x="5039544" y="1484784"/>
            <a:ext cx="3453989" cy="4832092"/>
          </a:xfrm>
          <a:prstGeom prst="rect">
            <a:avLst/>
          </a:prstGeom>
        </p:spPr>
        <p:txBody>
          <a:bodyPr wrap="square">
            <a:spAutoFit/>
          </a:bodyPr>
          <a:lstStyle/>
          <a:p>
            <a:pPr algn="just"/>
            <a:r>
              <a:rPr lang="es-CL" sz="1400" dirty="0" smtClean="0">
                <a:solidFill>
                  <a:schemeClr val="tx2"/>
                </a:solidFill>
                <a:latin typeface="Georgia" panose="02040502050405020303" pitchFamily="18" charset="0"/>
              </a:rPr>
              <a:t>La </a:t>
            </a:r>
            <a:r>
              <a:rPr lang="es-CL" sz="1400" dirty="0">
                <a:solidFill>
                  <a:schemeClr val="tx2"/>
                </a:solidFill>
                <a:latin typeface="Georgia" panose="02040502050405020303" pitchFamily="18" charset="0"/>
              </a:rPr>
              <a:t>gestión de riesgos son una serie de pasos que ayudan al equipo a comprender y a gestionar la incertidumbre.</a:t>
            </a:r>
          </a:p>
          <a:p>
            <a:pPr algn="just"/>
            <a:endParaRPr lang="es-CL" sz="1400" dirty="0">
              <a:solidFill>
                <a:schemeClr val="tx2"/>
              </a:solidFill>
              <a:latin typeface="Georgia" panose="02040502050405020303" pitchFamily="18" charset="0"/>
            </a:endParaRPr>
          </a:p>
          <a:p>
            <a:pPr algn="just"/>
            <a:r>
              <a:rPr lang="es-CL" sz="1400" dirty="0">
                <a:solidFill>
                  <a:schemeClr val="tx2"/>
                </a:solidFill>
                <a:latin typeface="Georgia" panose="02040502050405020303" pitchFamily="18" charset="0"/>
              </a:rPr>
              <a:t>Un riesgo es un problema potencial que puede ocurrir o no, y es conveniente identificarlo, evaluar su probabilidad de aparición, estimar su impacto, y establecer un plan de contingencia por si ocurre el problema.</a:t>
            </a:r>
          </a:p>
          <a:p>
            <a:pPr algn="just"/>
            <a:endParaRPr lang="es-CL" sz="1400" dirty="0">
              <a:solidFill>
                <a:schemeClr val="tx2"/>
              </a:solidFill>
              <a:latin typeface="Georgia" panose="02040502050405020303" pitchFamily="18" charset="0"/>
            </a:endParaRPr>
          </a:p>
          <a:p>
            <a:pPr algn="just"/>
            <a:r>
              <a:rPr lang="es-CL" sz="1400" dirty="0">
                <a:solidFill>
                  <a:schemeClr val="tx2"/>
                </a:solidFill>
                <a:latin typeface="Georgia" panose="02040502050405020303" pitchFamily="18" charset="0"/>
              </a:rPr>
              <a:t>El riesgo debe ser: identificado, Proyectado, Calculado y Gestionado.</a:t>
            </a:r>
          </a:p>
          <a:p>
            <a:pPr algn="just"/>
            <a:endParaRPr lang="es-CL" sz="1400" dirty="0">
              <a:solidFill>
                <a:schemeClr val="tx2"/>
              </a:solidFill>
              <a:latin typeface="Georgia" panose="02040502050405020303" pitchFamily="18" charset="0"/>
            </a:endParaRPr>
          </a:p>
          <a:p>
            <a:r>
              <a:rPr lang="es-CL" sz="1400" dirty="0">
                <a:solidFill>
                  <a:schemeClr val="tx2"/>
                </a:solidFill>
                <a:latin typeface="Georgia" panose="02040502050405020303" pitchFamily="18" charset="0"/>
              </a:rPr>
              <a:t>La identificación del riesgo es un intento sistemático de detectar las amenazas al proyecto.</a:t>
            </a:r>
          </a:p>
          <a:p>
            <a:r>
              <a:rPr lang="es-CL" sz="1400" dirty="0">
                <a:solidFill>
                  <a:schemeClr val="tx2"/>
                </a:solidFill>
                <a:latin typeface="Georgia" panose="02040502050405020303" pitchFamily="18" charset="0"/>
              </a:rPr>
              <a:t> </a:t>
            </a:r>
          </a:p>
          <a:p>
            <a:r>
              <a:rPr lang="es-CL" sz="1400" dirty="0">
                <a:solidFill>
                  <a:schemeClr val="tx2"/>
                </a:solidFill>
                <a:latin typeface="Georgia" panose="02040502050405020303" pitchFamily="18" charset="0"/>
              </a:rPr>
              <a:t> Identificando los riesgos conocidos y predecibles, se pueden evitar  y controlar cuando sea necesario</a:t>
            </a:r>
            <a:r>
              <a:rPr lang="es-CL" sz="1400" dirty="0" smtClean="0">
                <a:solidFill>
                  <a:schemeClr val="tx2"/>
                </a:solidFill>
                <a:latin typeface="Georgia" panose="02040502050405020303" pitchFamily="18" charset="0"/>
              </a:rPr>
              <a:t>.</a:t>
            </a:r>
            <a:endParaRPr lang="es-CL" sz="1400" dirty="0">
              <a:solidFill>
                <a:schemeClr val="tx2"/>
              </a:solidFill>
              <a:latin typeface="Georgia" panose="02040502050405020303" pitchFamily="18" charset="0"/>
            </a:endParaRPr>
          </a:p>
        </p:txBody>
      </p:sp>
    </p:spTree>
    <p:extLst>
      <p:ext uri="{BB962C8B-B14F-4D97-AF65-F5344CB8AC3E}">
        <p14:creationId xmlns:p14="http://schemas.microsoft.com/office/powerpoint/2010/main" val="929430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sp>
        <p:nvSpPr>
          <p:cNvPr id="3" name="Rectángulo 2"/>
          <p:cNvSpPr/>
          <p:nvPr/>
        </p:nvSpPr>
        <p:spPr>
          <a:xfrm>
            <a:off x="467544" y="1196752"/>
            <a:ext cx="8424936" cy="758669"/>
          </a:xfrm>
          <a:prstGeom prst="rect">
            <a:avLst/>
          </a:prstGeom>
        </p:spPr>
        <p:txBody>
          <a:bodyPr wrap="square">
            <a:spAutoFit/>
          </a:bodyPr>
          <a:lstStyle/>
          <a:p>
            <a:pPr algn="just">
              <a:lnSpc>
                <a:spcPct val="115000"/>
              </a:lnSpc>
              <a:spcAft>
                <a:spcPts val="1000"/>
              </a:spcAft>
            </a:pPr>
            <a:r>
              <a:rPr lang="es-CL" dirty="0" smtClean="0"/>
              <a:t>Los </a:t>
            </a:r>
            <a:r>
              <a:rPr lang="es-CL" sz="4000" dirty="0">
                <a:solidFill>
                  <a:schemeClr val="accent6">
                    <a:lumMod val="75000"/>
                  </a:schemeClr>
                </a:solidFill>
              </a:rPr>
              <a:t>Riesgos se pueden clasificar </a:t>
            </a:r>
            <a:r>
              <a:rPr lang="es-CL" dirty="0"/>
              <a:t>como:</a:t>
            </a:r>
          </a:p>
        </p:txBody>
      </p:sp>
      <p:pic>
        <p:nvPicPr>
          <p:cNvPr id="4" name="8 Imagen" descr="Imagen30.png"/>
          <p:cNvPicPr/>
          <p:nvPr/>
        </p:nvPicPr>
        <p:blipFill>
          <a:blip r:embed="rId3" cstate="print"/>
          <a:stretch>
            <a:fillRect/>
          </a:stretch>
        </p:blipFill>
        <p:spPr>
          <a:xfrm>
            <a:off x="2009733" y="2204864"/>
            <a:ext cx="6059621" cy="4008527"/>
          </a:xfrm>
          <a:prstGeom prst="rect">
            <a:avLst/>
          </a:prstGeom>
        </p:spPr>
      </p:pic>
    </p:spTree>
    <p:extLst>
      <p:ext uri="{BB962C8B-B14F-4D97-AF65-F5344CB8AC3E}">
        <p14:creationId xmlns:p14="http://schemas.microsoft.com/office/powerpoint/2010/main" val="949882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sp>
        <p:nvSpPr>
          <p:cNvPr id="3" name="Rectángulo 2"/>
          <p:cNvSpPr/>
          <p:nvPr/>
        </p:nvSpPr>
        <p:spPr>
          <a:xfrm>
            <a:off x="251520" y="1022700"/>
            <a:ext cx="8496944" cy="3856953"/>
          </a:xfrm>
          <a:prstGeom prst="rect">
            <a:avLst/>
          </a:prstGeom>
        </p:spPr>
        <p:txBody>
          <a:bodyPr wrap="square">
            <a:spAutoFit/>
          </a:bodyPr>
          <a:lstStyle/>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La proyección del riesgo intenta evaluar cada riesgo en dos formas: la probabilidad de que el riesgo sea real y  la consecuencia de este.</a:t>
            </a:r>
          </a:p>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Para estimar el riesgo se debe:</a:t>
            </a:r>
          </a:p>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 </a:t>
            </a:r>
          </a:p>
          <a:p>
            <a:pPr marL="285750" indent="-285750" algn="just">
              <a:lnSpc>
                <a:spcPct val="115000"/>
              </a:lnSpc>
              <a:spcAft>
                <a:spcPts val="1000"/>
              </a:spcAft>
              <a:buFont typeface="Arial" panose="020B0604020202020204" pitchFamily="34" charset="0"/>
              <a:buChar char="•"/>
            </a:pPr>
            <a:r>
              <a:rPr lang="es-CL" dirty="0">
                <a:latin typeface="Calibri" panose="020F0502020204030204" pitchFamily="34" charset="0"/>
                <a:ea typeface="Calibri" panose="020F0502020204030204" pitchFamily="34" charset="0"/>
                <a:cs typeface="Times New Roman" panose="02020603050405020304" pitchFamily="18" charset="0"/>
              </a:rPr>
              <a:t>Definir una escala que refleje la probabilidad del riesgo.</a:t>
            </a:r>
          </a:p>
          <a:p>
            <a:pPr marL="285750" indent="-285750" algn="just">
              <a:lnSpc>
                <a:spcPct val="115000"/>
              </a:lnSpc>
              <a:spcAft>
                <a:spcPts val="1000"/>
              </a:spcAft>
              <a:buFont typeface="Arial" panose="020B0604020202020204" pitchFamily="34" charset="0"/>
              <a:buChar char="•"/>
            </a:pPr>
            <a:r>
              <a:rPr lang="es-CL" dirty="0">
                <a:latin typeface="Calibri" panose="020F0502020204030204" pitchFamily="34" charset="0"/>
                <a:ea typeface="Calibri" panose="020F0502020204030204" pitchFamily="34" charset="0"/>
                <a:cs typeface="Times New Roman" panose="02020603050405020304" pitchFamily="18" charset="0"/>
              </a:rPr>
              <a:t>Definir de las consecuencias del riesgo</a:t>
            </a:r>
          </a:p>
          <a:p>
            <a:pPr marL="285750" indent="-285750" algn="just">
              <a:lnSpc>
                <a:spcPct val="115000"/>
              </a:lnSpc>
              <a:spcAft>
                <a:spcPts val="1000"/>
              </a:spcAft>
              <a:buFont typeface="Arial" panose="020B0604020202020204" pitchFamily="34" charset="0"/>
              <a:buChar char="•"/>
            </a:pPr>
            <a:r>
              <a:rPr lang="es-CL" dirty="0">
                <a:latin typeface="Calibri" panose="020F0502020204030204" pitchFamily="34" charset="0"/>
                <a:ea typeface="Calibri" panose="020F0502020204030204" pitchFamily="34" charset="0"/>
                <a:cs typeface="Times New Roman" panose="02020603050405020304" pitchFamily="18" charset="0"/>
              </a:rPr>
              <a:t>Estimar el impacto del riesgo en el proyecto y el producto.</a:t>
            </a:r>
          </a:p>
          <a:p>
            <a:pPr marL="285750" indent="-285750" algn="just">
              <a:lnSpc>
                <a:spcPct val="115000"/>
              </a:lnSpc>
              <a:spcAft>
                <a:spcPts val="1000"/>
              </a:spcAft>
              <a:buFont typeface="Arial" panose="020B0604020202020204" pitchFamily="34" charset="0"/>
              <a:buChar char="•"/>
            </a:pPr>
            <a:r>
              <a:rPr lang="es-CL" dirty="0">
                <a:latin typeface="Calibri" panose="020F0502020204030204" pitchFamily="34" charset="0"/>
                <a:ea typeface="Calibri" panose="020F0502020204030204" pitchFamily="34" charset="0"/>
                <a:cs typeface="Times New Roman" panose="02020603050405020304" pitchFamily="18" charset="0"/>
              </a:rPr>
              <a:t>Documentar el riesgo.</a:t>
            </a:r>
            <a:endParaRPr lang="es-CL"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9 Imagen" descr="Imagen31.png"/>
          <p:cNvPicPr/>
          <p:nvPr/>
        </p:nvPicPr>
        <p:blipFill>
          <a:blip r:embed="rId3"/>
          <a:stretch>
            <a:fillRect/>
          </a:stretch>
        </p:blipFill>
        <p:spPr>
          <a:xfrm>
            <a:off x="5233670" y="3874135"/>
            <a:ext cx="3910330" cy="2983865"/>
          </a:xfrm>
          <a:prstGeom prst="rect">
            <a:avLst/>
          </a:prstGeom>
        </p:spPr>
      </p:pic>
    </p:spTree>
    <p:extLst>
      <p:ext uri="{BB962C8B-B14F-4D97-AF65-F5344CB8AC3E}">
        <p14:creationId xmlns:p14="http://schemas.microsoft.com/office/powerpoint/2010/main" val="2045216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pic>
        <p:nvPicPr>
          <p:cNvPr id="3" name="13 Imagen" descr="Imagen32.png"/>
          <p:cNvPicPr/>
          <p:nvPr/>
        </p:nvPicPr>
        <p:blipFill>
          <a:blip r:embed="rId2"/>
          <a:stretch>
            <a:fillRect/>
          </a:stretch>
        </p:blipFill>
        <p:spPr>
          <a:xfrm>
            <a:off x="2195736" y="1124744"/>
            <a:ext cx="4464496" cy="3240360"/>
          </a:xfrm>
          <a:prstGeom prst="rect">
            <a:avLst/>
          </a:prstGeom>
        </p:spPr>
      </p:pic>
      <p:sp>
        <p:nvSpPr>
          <p:cNvPr id="4" name="Rectángulo 3"/>
          <p:cNvSpPr/>
          <p:nvPr/>
        </p:nvSpPr>
        <p:spPr>
          <a:xfrm>
            <a:off x="251520" y="4509120"/>
            <a:ext cx="8640960" cy="2389372"/>
          </a:xfrm>
          <a:prstGeom prst="rect">
            <a:avLst/>
          </a:prstGeom>
        </p:spPr>
        <p:txBody>
          <a:bodyPr wrap="square">
            <a:spAutoFit/>
          </a:bodyPr>
          <a:lstStyle/>
          <a:p>
            <a:pPr algn="just">
              <a:lnSpc>
                <a:spcPct val="115000"/>
              </a:lnSpc>
              <a:spcAft>
                <a:spcPts val="1000"/>
              </a:spcAft>
            </a:pPr>
            <a:r>
              <a:rPr lang="es-CL" sz="1600" dirty="0">
                <a:latin typeface="Calibri" panose="020F0502020204030204" pitchFamily="34" charset="0"/>
                <a:ea typeface="Calibri" panose="020F0502020204030204" pitchFamily="34" charset="0"/>
                <a:cs typeface="Times New Roman" panose="02020603050405020304" pitchFamily="18" charset="0"/>
              </a:rPr>
              <a:t>Durante la </a:t>
            </a:r>
            <a:r>
              <a:rPr lang="es-CL" sz="2400" dirty="0">
                <a:solidFill>
                  <a:srgbClr val="00B050"/>
                </a:solidFill>
                <a:latin typeface="Impact" panose="020B0806030902050204" pitchFamily="34" charset="0"/>
              </a:rPr>
              <a:t>evaluación del riesgo </a:t>
            </a:r>
            <a:r>
              <a:rPr lang="es-CL" sz="1600" dirty="0">
                <a:latin typeface="Calibri" panose="020F0502020204030204" pitchFamily="34" charset="0"/>
                <a:ea typeface="Calibri" panose="020F0502020204030204" pitchFamily="34" charset="0"/>
                <a:cs typeface="Times New Roman" panose="02020603050405020304" pitchFamily="18" charset="0"/>
              </a:rPr>
              <a:t>se examina la exactitud de las estimaciones que se han desarrollado durante la Proyección de riesgo.</a:t>
            </a:r>
          </a:p>
          <a:p>
            <a:pPr algn="just">
              <a:lnSpc>
                <a:spcPct val="115000"/>
              </a:lnSpc>
              <a:spcAft>
                <a:spcPts val="1000"/>
              </a:spcAft>
            </a:pPr>
            <a:r>
              <a:rPr lang="es-CL" sz="1600" dirty="0">
                <a:latin typeface="Calibri" panose="020F0502020204030204" pitchFamily="34" charset="0"/>
                <a:ea typeface="Calibri" panose="020F0502020204030204" pitchFamily="34" charset="0"/>
                <a:cs typeface="Times New Roman" panose="02020603050405020304" pitchFamily="18" charset="0"/>
              </a:rPr>
              <a:t>Se intenta </a:t>
            </a:r>
            <a:r>
              <a:rPr lang="es-CL" sz="2800" dirty="0">
                <a:solidFill>
                  <a:schemeClr val="accent6">
                    <a:lumMod val="75000"/>
                  </a:schemeClr>
                </a:solidFill>
              </a:rPr>
              <a:t>priorizar los riesgos </a:t>
            </a:r>
            <a:r>
              <a:rPr lang="es-CL" sz="1600" dirty="0">
                <a:latin typeface="Calibri" panose="020F0502020204030204" pitchFamily="34" charset="0"/>
                <a:ea typeface="Calibri" panose="020F0502020204030204" pitchFamily="34" charset="0"/>
                <a:cs typeface="Times New Roman" panose="02020603050405020304" pitchFamily="18" charset="0"/>
              </a:rPr>
              <a:t>que no se han cubierto y se comienza a pensar en las formas de controlar y/o prevenir los riesgos que tengan una mayor probabilidad de ocurrir</a:t>
            </a:r>
            <a:r>
              <a:rPr lang="es-CL" sz="1600" dirty="0" smtClean="0">
                <a:latin typeface="Calibri" panose="020F0502020204030204" pitchFamily="34" charset="0"/>
                <a:ea typeface="Calibri" panose="020F0502020204030204" pitchFamily="34" charset="0"/>
                <a:cs typeface="Times New Roman" panose="02020603050405020304" pitchFamily="18" charset="0"/>
              </a:rPr>
              <a:t>.</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r>
              <a:rPr lang="es-CL" sz="1600" dirty="0">
                <a:latin typeface="Calibri" panose="020F0502020204030204" pitchFamily="34" charset="0"/>
                <a:ea typeface="Calibri" panose="020F0502020204030204" pitchFamily="34" charset="0"/>
                <a:cs typeface="Times New Roman" panose="02020603050405020304" pitchFamily="18" charset="0"/>
              </a:rPr>
              <a:t>Para que la Evaluación sea útil, hay que definir un nivel de referencia como el costo, agenda y el Rendimiento del software.</a:t>
            </a:r>
            <a:endParaRPr lang="es-CL" sz="1600" dirty="0"/>
          </a:p>
        </p:txBody>
      </p:sp>
    </p:spTree>
    <p:extLst>
      <p:ext uri="{BB962C8B-B14F-4D97-AF65-F5344CB8AC3E}">
        <p14:creationId xmlns:p14="http://schemas.microsoft.com/office/powerpoint/2010/main" val="730857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19004" y="1124744"/>
            <a:ext cx="8078766" cy="5278368"/>
          </a:xfrm>
          <a:prstGeom prst="rect">
            <a:avLst/>
          </a:prstGeom>
        </p:spPr>
        <p:txBody>
          <a:bodyPr wrap="square">
            <a:spAutoFit/>
          </a:bodyPr>
          <a:lstStyle/>
          <a:p>
            <a:pPr algn="ctr">
              <a:lnSpc>
                <a:spcPct val="150000"/>
              </a:lnSpc>
            </a:pPr>
            <a:endParaRPr lang="es-CL" dirty="0" smtClean="0"/>
          </a:p>
          <a:p>
            <a:pPr algn="ctr"/>
            <a:r>
              <a:rPr lang="es-CL" dirty="0" smtClean="0"/>
              <a:t>Un </a:t>
            </a:r>
            <a:r>
              <a:rPr lang="es-CL" dirty="0"/>
              <a:t>ejemplo concreto es cuando queremos </a:t>
            </a:r>
            <a:r>
              <a:rPr lang="es-CL" sz="3600" dirty="0">
                <a:solidFill>
                  <a:schemeClr val="accent6">
                    <a:lumMod val="75000"/>
                  </a:schemeClr>
                </a:solidFill>
                <a:latin typeface="Impact" panose="020B0806030902050204" pitchFamily="34" charset="0"/>
              </a:rPr>
              <a:t>salir  de vacaciones</a:t>
            </a:r>
            <a:r>
              <a:rPr lang="es-CL" dirty="0"/>
              <a:t>, lo recomendables es que  antes de partir, las</a:t>
            </a:r>
            <a:r>
              <a:rPr lang="es-CL" sz="5400" dirty="0">
                <a:solidFill>
                  <a:schemeClr val="accent3">
                    <a:lumMod val="75000"/>
                  </a:schemeClr>
                </a:solidFill>
                <a:latin typeface="Arial Rounded MT Bold" panose="020F0704030504030204" pitchFamily="34" charset="0"/>
              </a:rPr>
              <a:t> planifiquemos. </a:t>
            </a:r>
            <a:endParaRPr lang="es-CL" sz="5400" dirty="0" smtClean="0">
              <a:solidFill>
                <a:schemeClr val="accent3">
                  <a:lumMod val="75000"/>
                </a:schemeClr>
              </a:solidFill>
              <a:latin typeface="Arial Rounded MT Bold" panose="020F0704030504030204" pitchFamily="34" charset="0"/>
            </a:endParaRPr>
          </a:p>
          <a:p>
            <a:pPr algn="ctr"/>
            <a:endParaRPr lang="es-CL" sz="5400" dirty="0">
              <a:solidFill>
                <a:schemeClr val="accent3">
                  <a:lumMod val="75000"/>
                </a:schemeClr>
              </a:solidFill>
              <a:latin typeface="Arial Rounded MT Bold" panose="020F0704030504030204" pitchFamily="34" charset="0"/>
            </a:endParaRPr>
          </a:p>
          <a:p>
            <a:pPr algn="ctr"/>
            <a:r>
              <a:rPr lang="es-CL" sz="4000" dirty="0">
                <a:solidFill>
                  <a:schemeClr val="accent1"/>
                </a:solidFill>
                <a:latin typeface="Impact" panose="020B0806030902050204" pitchFamily="34" charset="0"/>
              </a:rPr>
              <a:t>Preguntas </a:t>
            </a:r>
            <a:r>
              <a:rPr lang="es-CL" sz="4000" dirty="0" smtClean="0">
                <a:solidFill>
                  <a:schemeClr val="accent1"/>
                </a:solidFill>
                <a:latin typeface="Impact" panose="020B0806030902050204" pitchFamily="34" charset="0"/>
              </a:rPr>
              <a:t>como:</a:t>
            </a:r>
            <a:endParaRPr lang="es-CL" dirty="0"/>
          </a:p>
          <a:p>
            <a:pPr algn="ctr"/>
            <a:endParaRPr lang="es-CL" dirty="0"/>
          </a:p>
          <a:p>
            <a:pPr algn="ctr"/>
            <a:r>
              <a:rPr lang="es-CL" dirty="0" smtClean="0"/>
              <a:t> </a:t>
            </a:r>
            <a:r>
              <a:rPr lang="es-CL" dirty="0"/>
              <a:t>porqué vacacionar,  qué hacer, dónde ir, cuándo ir, qué llevar, cómo ir, con quién ir deben ser resueltas. </a:t>
            </a:r>
          </a:p>
          <a:p>
            <a:pPr algn="ctr"/>
            <a:r>
              <a:rPr lang="es-CL" dirty="0"/>
              <a:t> </a:t>
            </a:r>
          </a:p>
        </p:txBody>
      </p:sp>
      <p:sp>
        <p:nvSpPr>
          <p:cNvPr id="7" name="CuadroTexto 6"/>
          <p:cNvSpPr txBox="1"/>
          <p:nvPr/>
        </p:nvSpPr>
        <p:spPr>
          <a:xfrm>
            <a:off x="519004" y="374761"/>
            <a:ext cx="3261599" cy="369332"/>
          </a:xfrm>
          <a:prstGeom prst="rect">
            <a:avLst/>
          </a:prstGeom>
          <a:noFill/>
        </p:spPr>
        <p:txBody>
          <a:bodyPr wrap="none" rtlCol="0">
            <a:spAutoFit/>
          </a:bodyPr>
          <a:lstStyle/>
          <a:p>
            <a:r>
              <a:rPr lang="es-CL" dirty="0" smtClean="0">
                <a:solidFill>
                  <a:schemeClr val="bg1"/>
                </a:solidFill>
              </a:rPr>
              <a:t>Ejemplo-Planificar las vacaciones</a:t>
            </a:r>
            <a:endParaRPr lang="es-CL" dirty="0">
              <a:solidFill>
                <a:schemeClr val="bg1"/>
              </a:solidFill>
            </a:endParaRPr>
          </a:p>
        </p:txBody>
      </p:sp>
    </p:spTree>
    <p:extLst>
      <p:ext uri="{BB962C8B-B14F-4D97-AF65-F5344CB8AC3E}">
        <p14:creationId xmlns:p14="http://schemas.microsoft.com/office/powerpoint/2010/main" val="1460732877"/>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sp>
        <p:nvSpPr>
          <p:cNvPr id="3" name="Rectángulo 2"/>
          <p:cNvSpPr/>
          <p:nvPr/>
        </p:nvSpPr>
        <p:spPr>
          <a:xfrm>
            <a:off x="323528" y="1052736"/>
            <a:ext cx="8424936" cy="2177006"/>
          </a:xfrm>
          <a:prstGeom prst="rect">
            <a:avLst/>
          </a:prstGeom>
        </p:spPr>
        <p:txBody>
          <a:bodyPr wrap="square">
            <a:spAutoFit/>
          </a:bodyPr>
          <a:lstStyle/>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El riesgo se debe monitorear y controlar durante el proyecto</a:t>
            </a:r>
            <a:r>
              <a:rPr lang="es-CL" dirty="0" smtClean="0">
                <a:latin typeface="Calibri" panose="020F0502020204030204" pitchFamily="34" charset="0"/>
                <a:ea typeface="Calibri" panose="020F0502020204030204" pitchFamily="34" charset="0"/>
                <a:cs typeface="Times New Roman" panose="02020603050405020304" pitchFamily="18" charset="0"/>
              </a:rPr>
              <a:t>.</a:t>
            </a: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Para la supervisión del riesgo hay que reunirse con el personal actual, ejecutar acciones correctivas antes que comience el proyecto para mitigar los riesgos que estén bajo nuestro control</a:t>
            </a:r>
            <a:r>
              <a:rPr lang="es-CL" dirty="0" smtClean="0">
                <a:latin typeface="Calibri" panose="020F0502020204030204" pitchFamily="34" charset="0"/>
                <a:ea typeface="Calibri" panose="020F0502020204030204" pitchFamily="34" charset="0"/>
                <a:cs typeface="Times New Roman" panose="02020603050405020304" pitchFamily="18" charset="0"/>
              </a:rPr>
              <a:t>.</a:t>
            </a: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r>
              <a:rPr lang="es-CL" dirty="0">
                <a:latin typeface="Calibri" panose="020F0502020204030204" pitchFamily="34" charset="0"/>
                <a:ea typeface="Calibri" panose="020F0502020204030204" pitchFamily="34" charset="0"/>
                <a:cs typeface="Times New Roman" panose="02020603050405020304" pitchFamily="18" charset="0"/>
              </a:rPr>
              <a:t>Una vez que comience el proyecto se debe asumir que habrá cambios y se debe aplicar técnicas que aseguren su continuidad.</a:t>
            </a:r>
            <a:endParaRPr lang="es-CL" dirty="0"/>
          </a:p>
        </p:txBody>
      </p:sp>
      <p:pic>
        <p:nvPicPr>
          <p:cNvPr id="4" name="Imagen 3" descr="http://m1.paperblog.com/i/96/963729/como-generar-una-cultura-organizacional-posit-L-4PyP6d.jpeg"/>
          <p:cNvPicPr/>
          <p:nvPr/>
        </p:nvPicPr>
        <p:blipFill>
          <a:blip r:embed="rId2" cstate="print"/>
          <a:stretch>
            <a:fillRect/>
          </a:stretch>
        </p:blipFill>
        <p:spPr bwMode="auto">
          <a:xfrm>
            <a:off x="1547664" y="3508482"/>
            <a:ext cx="5992083" cy="3062361"/>
          </a:xfrm>
          <a:prstGeom prst="rect">
            <a:avLst/>
          </a:prstGeom>
          <a:noFill/>
          <a:ln w="9525">
            <a:noFill/>
            <a:miter lim="800000"/>
            <a:headEnd/>
            <a:tailEnd/>
          </a:ln>
        </p:spPr>
      </p:pic>
    </p:spTree>
    <p:extLst>
      <p:ext uri="{BB962C8B-B14F-4D97-AF65-F5344CB8AC3E}">
        <p14:creationId xmlns:p14="http://schemas.microsoft.com/office/powerpoint/2010/main" val="285518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67544" y="404664"/>
            <a:ext cx="4572000" cy="369332"/>
          </a:xfrm>
          <a:prstGeom prst="rect">
            <a:avLst/>
          </a:prstGeom>
        </p:spPr>
        <p:txBody>
          <a:bodyPr>
            <a:spAutoFit/>
          </a:bodyPr>
          <a:lstStyle/>
          <a:p>
            <a:r>
              <a:rPr lang="es-CL" dirty="0" smtClean="0">
                <a:solidFill>
                  <a:schemeClr val="bg1"/>
                </a:solidFill>
              </a:rPr>
              <a:t>Conclusión</a:t>
            </a:r>
            <a:endParaRPr lang="es-CL" dirty="0">
              <a:solidFill>
                <a:schemeClr val="bg1"/>
              </a:solidFill>
            </a:endParaRPr>
          </a:p>
        </p:txBody>
      </p:sp>
      <p:sp>
        <p:nvSpPr>
          <p:cNvPr id="4" name="Rectángulo 3"/>
          <p:cNvSpPr/>
          <p:nvPr/>
        </p:nvSpPr>
        <p:spPr>
          <a:xfrm>
            <a:off x="323528" y="1988840"/>
            <a:ext cx="8280920" cy="2677656"/>
          </a:xfrm>
          <a:prstGeom prst="rect">
            <a:avLst/>
          </a:prstGeom>
        </p:spPr>
        <p:txBody>
          <a:bodyPr wrap="square">
            <a:spAutoFit/>
          </a:bodyPr>
          <a:lstStyle/>
          <a:p>
            <a:pPr algn="just"/>
            <a:r>
              <a:rPr lang="es-CL" sz="2400" b="1" dirty="0" smtClean="0">
                <a:solidFill>
                  <a:schemeClr val="accent1"/>
                </a:solidFill>
                <a:latin typeface="+mj-lt"/>
              </a:rPr>
              <a:t>Levantar</a:t>
            </a:r>
            <a:r>
              <a:rPr lang="es-CL" sz="2400" b="1" dirty="0">
                <a:solidFill>
                  <a:schemeClr val="accent1"/>
                </a:solidFill>
                <a:latin typeface="+mj-lt"/>
              </a:rPr>
              <a:t>, </a:t>
            </a:r>
            <a:r>
              <a:rPr lang="es-CL" sz="2400" b="1" dirty="0" smtClean="0">
                <a:solidFill>
                  <a:schemeClr val="accent1"/>
                </a:solidFill>
                <a:latin typeface="+mj-lt"/>
              </a:rPr>
              <a:t>identificar </a:t>
            </a:r>
            <a:r>
              <a:rPr lang="es-CL" sz="2400" b="1" dirty="0">
                <a:solidFill>
                  <a:schemeClr val="accent1"/>
                </a:solidFill>
                <a:latin typeface="+mj-lt"/>
              </a:rPr>
              <a:t>y clasificar los </a:t>
            </a:r>
            <a:r>
              <a:rPr lang="es-CL" sz="2400" b="1" dirty="0" smtClean="0">
                <a:solidFill>
                  <a:schemeClr val="accent1"/>
                </a:solidFill>
                <a:latin typeface="+mj-lt"/>
              </a:rPr>
              <a:t>requerimientos, </a:t>
            </a:r>
            <a:r>
              <a:rPr lang="es-CL" sz="2400" b="1" dirty="0">
                <a:solidFill>
                  <a:schemeClr val="accent1"/>
                </a:solidFill>
                <a:latin typeface="+mj-lt"/>
              </a:rPr>
              <a:t>es parte de las buenas Prácticas que facilitan </a:t>
            </a:r>
            <a:r>
              <a:rPr lang="es-CL" sz="2400" b="1" dirty="0" smtClean="0">
                <a:solidFill>
                  <a:schemeClr val="accent1"/>
                </a:solidFill>
                <a:latin typeface="+mj-lt"/>
              </a:rPr>
              <a:t>la </a:t>
            </a:r>
            <a:r>
              <a:rPr lang="es-CL" sz="2400" b="1" dirty="0">
                <a:solidFill>
                  <a:schemeClr val="accent1"/>
                </a:solidFill>
                <a:latin typeface="+mj-lt"/>
              </a:rPr>
              <a:t>planificación de un </a:t>
            </a:r>
            <a:r>
              <a:rPr lang="es-CL" sz="2400" b="1" dirty="0" smtClean="0">
                <a:solidFill>
                  <a:schemeClr val="accent1"/>
                </a:solidFill>
                <a:latin typeface="+mj-lt"/>
              </a:rPr>
              <a:t>proyecto, </a:t>
            </a:r>
            <a:r>
              <a:rPr lang="es-CL" sz="2400" b="1" dirty="0">
                <a:solidFill>
                  <a:schemeClr val="accent1"/>
                </a:solidFill>
                <a:latin typeface="+mj-lt"/>
              </a:rPr>
              <a:t>donde es fundamental poder determinar </a:t>
            </a:r>
            <a:r>
              <a:rPr lang="es-CL" sz="2400" b="1" dirty="0" smtClean="0">
                <a:solidFill>
                  <a:schemeClr val="accent1"/>
                </a:solidFill>
                <a:latin typeface="+mj-lt"/>
              </a:rPr>
              <a:t>objetivos </a:t>
            </a:r>
            <a:r>
              <a:rPr lang="es-CL" sz="2400" b="1" dirty="0">
                <a:solidFill>
                  <a:schemeClr val="accent1"/>
                </a:solidFill>
                <a:latin typeface="+mj-lt"/>
              </a:rPr>
              <a:t>claros, </a:t>
            </a:r>
            <a:r>
              <a:rPr lang="es-CL" sz="2400" b="1" dirty="0" smtClean="0">
                <a:solidFill>
                  <a:schemeClr val="accent1"/>
                </a:solidFill>
                <a:latin typeface="+mj-lt"/>
              </a:rPr>
              <a:t>precisos </a:t>
            </a:r>
            <a:r>
              <a:rPr lang="es-CL" sz="2400" b="1" dirty="0">
                <a:solidFill>
                  <a:schemeClr val="accent1"/>
                </a:solidFill>
                <a:latin typeface="+mj-lt"/>
              </a:rPr>
              <a:t>y </a:t>
            </a:r>
            <a:r>
              <a:rPr lang="es-CL" sz="2400" b="1" dirty="0" smtClean="0">
                <a:solidFill>
                  <a:schemeClr val="accent1"/>
                </a:solidFill>
                <a:latin typeface="+mj-lt"/>
              </a:rPr>
              <a:t>concretos, </a:t>
            </a:r>
            <a:r>
              <a:rPr lang="es-CL" sz="2400" b="1" dirty="0">
                <a:solidFill>
                  <a:schemeClr val="accent1"/>
                </a:solidFill>
                <a:latin typeface="+mj-lt"/>
              </a:rPr>
              <a:t>para así definir las actividades a efectuar, </a:t>
            </a:r>
            <a:r>
              <a:rPr lang="es-CL" sz="2400" b="1" dirty="0" smtClean="0">
                <a:solidFill>
                  <a:schemeClr val="accent1"/>
                </a:solidFill>
                <a:latin typeface="+mj-lt"/>
              </a:rPr>
              <a:t>roles </a:t>
            </a:r>
            <a:r>
              <a:rPr lang="es-CL" sz="2400" b="1" dirty="0">
                <a:solidFill>
                  <a:schemeClr val="accent1"/>
                </a:solidFill>
                <a:latin typeface="+mj-lt"/>
              </a:rPr>
              <a:t>y tiempos para cada una de ellas bajo un modelo de ciclo de vida de desarrollo del SW que garanticen su control y calidad final</a:t>
            </a:r>
            <a:r>
              <a:rPr lang="es-CL" sz="2400" b="1" dirty="0" smtClean="0">
                <a:solidFill>
                  <a:schemeClr val="accent1"/>
                </a:solidFill>
                <a:latin typeface="+mj-lt"/>
              </a:rPr>
              <a:t>.</a:t>
            </a:r>
            <a:endParaRPr lang="es-CL" sz="2400" b="1" dirty="0">
              <a:solidFill>
                <a:schemeClr val="accent1"/>
              </a:solidFill>
              <a:latin typeface="+mj-lt"/>
            </a:endParaRPr>
          </a:p>
        </p:txBody>
      </p:sp>
    </p:spTree>
    <p:extLst>
      <p:ext uri="{BB962C8B-B14F-4D97-AF65-F5344CB8AC3E}">
        <p14:creationId xmlns:p14="http://schemas.microsoft.com/office/powerpoint/2010/main" val="3885596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02599" y="1256166"/>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11" name="CuadroTexto 10"/>
          <p:cNvSpPr txBox="1"/>
          <p:nvPr/>
        </p:nvSpPr>
        <p:spPr>
          <a:xfrm>
            <a:off x="519004" y="374761"/>
            <a:ext cx="3261599" cy="369332"/>
          </a:xfrm>
          <a:prstGeom prst="rect">
            <a:avLst/>
          </a:prstGeom>
          <a:noFill/>
        </p:spPr>
        <p:txBody>
          <a:bodyPr wrap="none" rtlCol="0">
            <a:spAutoFit/>
          </a:bodyPr>
          <a:lstStyle/>
          <a:p>
            <a:r>
              <a:rPr lang="es-CL" dirty="0" smtClean="0">
                <a:solidFill>
                  <a:schemeClr val="bg1"/>
                </a:solidFill>
              </a:rPr>
              <a:t>Ejemplo-Planificar las vacaciones</a:t>
            </a:r>
            <a:endParaRPr lang="es-CL" dirty="0">
              <a:solidFill>
                <a:schemeClr val="bg1"/>
              </a:solidFill>
            </a:endParaRPr>
          </a:p>
        </p:txBody>
      </p:sp>
      <p:pic>
        <p:nvPicPr>
          <p:cNvPr id="19" name="Imagen 18" descr="http://www.racingdesantander1913.com/wp-content/uploads/2015/07/calendario.jpg"/>
          <p:cNvPicPr/>
          <p:nvPr/>
        </p:nvPicPr>
        <p:blipFill>
          <a:blip r:embed="rId3" cstate="print"/>
          <a:srcRect/>
          <a:stretch>
            <a:fillRect/>
          </a:stretch>
        </p:blipFill>
        <p:spPr bwMode="auto">
          <a:xfrm>
            <a:off x="-57150" y="1941096"/>
            <a:ext cx="2673985" cy="2085975"/>
          </a:xfrm>
          <a:prstGeom prst="rect">
            <a:avLst/>
          </a:prstGeom>
          <a:noFill/>
          <a:ln w="9525">
            <a:noFill/>
            <a:miter lim="800000"/>
            <a:headEnd/>
            <a:tailEnd/>
          </a:ln>
        </p:spPr>
      </p:pic>
      <p:pic>
        <p:nvPicPr>
          <p:cNvPr id="20" name="14 Imagen" descr="Imagen6.png"/>
          <p:cNvPicPr/>
          <p:nvPr/>
        </p:nvPicPr>
        <p:blipFill>
          <a:blip r:embed="rId4" cstate="print"/>
          <a:stretch>
            <a:fillRect/>
          </a:stretch>
        </p:blipFill>
        <p:spPr>
          <a:xfrm>
            <a:off x="4372843" y="4834156"/>
            <a:ext cx="4771157" cy="1988820"/>
          </a:xfrm>
          <a:prstGeom prst="rect">
            <a:avLst/>
          </a:prstGeom>
        </p:spPr>
      </p:pic>
      <p:pic>
        <p:nvPicPr>
          <p:cNvPr id="23" name="Imagen 22" descr="https://i.ytimg.com/vi/LoRTVmWMM5w/maxresdefault.jpg"/>
          <p:cNvPicPr/>
          <p:nvPr/>
        </p:nvPicPr>
        <p:blipFill>
          <a:blip r:embed="rId5"/>
          <a:srcRect r="26041"/>
          <a:stretch>
            <a:fillRect/>
          </a:stretch>
        </p:blipFill>
        <p:spPr bwMode="auto">
          <a:xfrm>
            <a:off x="4932040" y="802004"/>
            <a:ext cx="4211960" cy="2143420"/>
          </a:xfrm>
          <a:prstGeom prst="rect">
            <a:avLst/>
          </a:prstGeom>
          <a:noFill/>
          <a:ln w="9525">
            <a:noFill/>
            <a:miter lim="800000"/>
            <a:headEnd/>
            <a:tailEnd/>
          </a:ln>
        </p:spPr>
      </p:pic>
      <p:pic>
        <p:nvPicPr>
          <p:cNvPr id="22" name="11 Imagen" descr="Imagen5.png"/>
          <p:cNvPicPr/>
          <p:nvPr/>
        </p:nvPicPr>
        <p:blipFill>
          <a:blip r:embed="rId6" cstate="print"/>
          <a:stretch>
            <a:fillRect/>
          </a:stretch>
        </p:blipFill>
        <p:spPr>
          <a:xfrm>
            <a:off x="0" y="4027071"/>
            <a:ext cx="4355976" cy="2795905"/>
          </a:xfrm>
          <a:prstGeom prst="rect">
            <a:avLst/>
          </a:prstGeom>
        </p:spPr>
      </p:pic>
      <p:pic>
        <p:nvPicPr>
          <p:cNvPr id="24" name="Imagen 23" descr="http://2.bp.blogspot.com/-II79NV9Bg_k/VXhux9TF4yI/AAAAAAAA4h0/S9WoMhYfjOg/s1600/Dia%2BDel%2BAmigo%2B2015.jpg"/>
          <p:cNvPicPr/>
          <p:nvPr/>
        </p:nvPicPr>
        <p:blipFill>
          <a:blip r:embed="rId7" cstate="print"/>
          <a:srcRect/>
          <a:stretch>
            <a:fillRect/>
          </a:stretch>
        </p:blipFill>
        <p:spPr bwMode="auto">
          <a:xfrm>
            <a:off x="6665506" y="2925018"/>
            <a:ext cx="2478494" cy="1909137"/>
          </a:xfrm>
          <a:prstGeom prst="rect">
            <a:avLst/>
          </a:prstGeom>
          <a:noFill/>
          <a:ln w="9525">
            <a:noFill/>
            <a:miter lim="800000"/>
            <a:headEnd/>
            <a:tailEnd/>
          </a:ln>
        </p:spPr>
      </p:pic>
      <p:pic>
        <p:nvPicPr>
          <p:cNvPr id="25" name="7 Imagen" descr="Imagen3.png"/>
          <p:cNvPicPr/>
          <p:nvPr/>
        </p:nvPicPr>
        <p:blipFill>
          <a:blip r:embed="rId8" cstate="print"/>
          <a:stretch>
            <a:fillRect/>
          </a:stretch>
        </p:blipFill>
        <p:spPr>
          <a:xfrm>
            <a:off x="0" y="802004"/>
            <a:ext cx="4971006" cy="1809950"/>
          </a:xfrm>
          <a:prstGeom prst="rect">
            <a:avLst/>
          </a:prstGeom>
        </p:spPr>
      </p:pic>
      <p:pic>
        <p:nvPicPr>
          <p:cNvPr id="14" name="1 Imagen" descr="Imagen1.png"/>
          <p:cNvPicPr/>
          <p:nvPr/>
        </p:nvPicPr>
        <p:blipFill>
          <a:blip r:embed="rId9" cstate="print"/>
          <a:stretch>
            <a:fillRect/>
          </a:stretch>
        </p:blipFill>
        <p:spPr>
          <a:xfrm>
            <a:off x="1460798" y="1611960"/>
            <a:ext cx="5904656" cy="4216606"/>
          </a:xfrm>
          <a:prstGeom prst="rect">
            <a:avLst/>
          </a:prstGeom>
        </p:spPr>
      </p:pic>
    </p:spTree>
    <p:extLst>
      <p:ext uri="{BB962C8B-B14F-4D97-AF65-F5344CB8AC3E}">
        <p14:creationId xmlns:p14="http://schemas.microsoft.com/office/powerpoint/2010/main" val="317718560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02599" y="1256166"/>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10" name="Rectángulo 9"/>
          <p:cNvSpPr/>
          <p:nvPr/>
        </p:nvSpPr>
        <p:spPr>
          <a:xfrm>
            <a:off x="179513" y="1052736"/>
            <a:ext cx="4752528" cy="5493812"/>
          </a:xfrm>
          <a:prstGeom prst="rect">
            <a:avLst/>
          </a:prstGeom>
        </p:spPr>
        <p:txBody>
          <a:bodyPr wrap="square">
            <a:spAutoFit/>
          </a:bodyPr>
          <a:lstStyle/>
          <a:p>
            <a:pPr algn="just"/>
            <a:r>
              <a:rPr lang="es-CL" dirty="0" smtClean="0">
                <a:solidFill>
                  <a:schemeClr val="tx2"/>
                </a:solidFill>
              </a:rPr>
              <a:t>El </a:t>
            </a:r>
            <a:r>
              <a:rPr lang="es-CL" dirty="0">
                <a:solidFill>
                  <a:schemeClr val="tx2"/>
                </a:solidFill>
              </a:rPr>
              <a:t>objetivo de la </a:t>
            </a:r>
            <a:r>
              <a:rPr lang="es-CL" b="1" dirty="0">
                <a:solidFill>
                  <a:schemeClr val="tx2"/>
                </a:solidFill>
              </a:rPr>
              <a:t>planificación</a:t>
            </a:r>
            <a:r>
              <a:rPr lang="es-CL" dirty="0">
                <a:solidFill>
                  <a:schemeClr val="tx2"/>
                </a:solidFill>
              </a:rPr>
              <a:t> es proporcionar un marco de trabajo que permita hacer estimaciones razonables de recursos, coste y planificación temporal del proyecto.</a:t>
            </a:r>
          </a:p>
          <a:p>
            <a:pPr algn="just"/>
            <a:r>
              <a:rPr lang="es-CL" dirty="0">
                <a:solidFill>
                  <a:schemeClr val="tx2"/>
                </a:solidFill>
              </a:rPr>
              <a:t> </a:t>
            </a:r>
          </a:p>
          <a:p>
            <a:pPr algn="just"/>
            <a:r>
              <a:rPr lang="es-CL" dirty="0">
                <a:solidFill>
                  <a:schemeClr val="tx2"/>
                </a:solidFill>
              </a:rPr>
              <a:t>Un plan de proyecto se utiliza: </a:t>
            </a:r>
          </a:p>
          <a:p>
            <a:pPr algn="just"/>
            <a:r>
              <a:rPr lang="es-CL" dirty="0">
                <a:solidFill>
                  <a:schemeClr val="tx2"/>
                </a:solidFill>
              </a:rPr>
              <a:t> </a:t>
            </a:r>
          </a:p>
          <a:p>
            <a:pPr algn="just"/>
            <a:r>
              <a:rPr lang="es-CL" dirty="0" smtClean="0">
                <a:solidFill>
                  <a:schemeClr val="tx2"/>
                </a:solidFill>
              </a:rPr>
              <a:t>- En </a:t>
            </a:r>
            <a:r>
              <a:rPr lang="es-CL" dirty="0">
                <a:solidFill>
                  <a:schemeClr val="tx2"/>
                </a:solidFill>
              </a:rPr>
              <a:t>la propuesta inicial, para verificar si se puede ejecutar el trabajo y calcular el precio que se debe cotizar al cliente.</a:t>
            </a:r>
          </a:p>
          <a:p>
            <a:pPr algn="just"/>
            <a:r>
              <a:rPr lang="es-CL" dirty="0">
                <a:solidFill>
                  <a:schemeClr val="tx2"/>
                </a:solidFill>
              </a:rPr>
              <a:t> </a:t>
            </a:r>
          </a:p>
          <a:p>
            <a:pPr algn="just"/>
            <a:r>
              <a:rPr lang="es-CL" dirty="0" smtClean="0">
                <a:solidFill>
                  <a:schemeClr val="tx2"/>
                </a:solidFill>
              </a:rPr>
              <a:t>- Durante </a:t>
            </a:r>
            <a:r>
              <a:rPr lang="es-CL" dirty="0">
                <a:solidFill>
                  <a:schemeClr val="tx2"/>
                </a:solidFill>
              </a:rPr>
              <a:t>el inicio del proyecto para determinar quién trabajará, como se dividirá el proyecto, como asignar recursos y refinar estimaciones iníciales.</a:t>
            </a:r>
          </a:p>
          <a:p>
            <a:pPr algn="just"/>
            <a:r>
              <a:rPr lang="es-CL" dirty="0">
                <a:solidFill>
                  <a:schemeClr val="tx2"/>
                </a:solidFill>
              </a:rPr>
              <a:t> </a:t>
            </a:r>
          </a:p>
          <a:p>
            <a:pPr algn="just"/>
            <a:r>
              <a:rPr lang="es-CL" dirty="0" smtClean="0">
                <a:solidFill>
                  <a:schemeClr val="tx2"/>
                </a:solidFill>
              </a:rPr>
              <a:t>- Periódicamente </a:t>
            </a:r>
            <a:r>
              <a:rPr lang="es-CL" dirty="0">
                <a:solidFill>
                  <a:schemeClr val="tx2"/>
                </a:solidFill>
              </a:rPr>
              <a:t>a lo largo del proyecto se utiliza el plan como monitoreo del avance del proyecto.</a:t>
            </a:r>
          </a:p>
          <a:p>
            <a:pPr>
              <a:lnSpc>
                <a:spcPct val="150000"/>
              </a:lnSpc>
            </a:pPr>
            <a:endParaRPr lang="es-CL" dirty="0">
              <a:solidFill>
                <a:schemeClr val="tx2"/>
              </a:solidFill>
            </a:endParaRPr>
          </a:p>
        </p:txBody>
      </p:sp>
      <p:sp>
        <p:nvSpPr>
          <p:cNvPr id="11" name="CuadroTexto 10"/>
          <p:cNvSpPr txBox="1"/>
          <p:nvPr/>
        </p:nvSpPr>
        <p:spPr>
          <a:xfrm>
            <a:off x="519004" y="374761"/>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pic>
        <p:nvPicPr>
          <p:cNvPr id="12" name="Imagen 11" descr="http://project.eprowin.com/images/esquema.jpg"/>
          <p:cNvPicPr/>
          <p:nvPr/>
        </p:nvPicPr>
        <p:blipFill>
          <a:blip r:embed="rId3"/>
          <a:srcRect/>
          <a:stretch>
            <a:fillRect/>
          </a:stretch>
        </p:blipFill>
        <p:spPr bwMode="auto">
          <a:xfrm rot="21311771">
            <a:off x="5300821" y="2304977"/>
            <a:ext cx="3452539" cy="2558242"/>
          </a:xfrm>
          <a:prstGeom prst="rect">
            <a:avLst/>
          </a:prstGeom>
          <a:noFill/>
          <a:ln w="9525">
            <a:noFill/>
            <a:miter lim="800000"/>
            <a:headEnd/>
            <a:tailEnd/>
          </a:ln>
        </p:spPr>
      </p:pic>
    </p:spTree>
    <p:extLst>
      <p:ext uri="{BB962C8B-B14F-4D97-AF65-F5344CB8AC3E}">
        <p14:creationId xmlns:p14="http://schemas.microsoft.com/office/powerpoint/2010/main" val="2827567022"/>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486808" y="3647894"/>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6" name="1 Rectángulo"/>
          <p:cNvSpPr/>
          <p:nvPr/>
        </p:nvSpPr>
        <p:spPr>
          <a:xfrm>
            <a:off x="323528" y="1096399"/>
            <a:ext cx="8136928" cy="830997"/>
          </a:xfrm>
          <a:prstGeom prst="rect">
            <a:avLst/>
          </a:prstGeom>
        </p:spPr>
        <p:txBody>
          <a:bodyPr wrap="square">
            <a:spAutoFit/>
          </a:bodyPr>
          <a:lstStyle/>
          <a:p>
            <a:pPr algn="just"/>
            <a:r>
              <a:rPr lang="es-CL" sz="2400" b="1" spc="600" dirty="0" smtClean="0">
                <a:solidFill>
                  <a:schemeClr val="accent1"/>
                </a:solidFill>
              </a:rPr>
              <a:t>Se hace  </a:t>
            </a:r>
            <a:r>
              <a:rPr lang="es-CL" sz="2400" b="1" spc="600" dirty="0">
                <a:solidFill>
                  <a:schemeClr val="accent1"/>
                </a:solidFill>
              </a:rPr>
              <a:t>necesario responder las </a:t>
            </a:r>
            <a:r>
              <a:rPr lang="es-CL" sz="2400" b="1" spc="600" dirty="0" smtClean="0">
                <a:solidFill>
                  <a:schemeClr val="accent1"/>
                </a:solidFill>
              </a:rPr>
              <a:t>preguntas:</a:t>
            </a:r>
            <a:endParaRPr lang="es-CL" sz="2400" b="1" spc="600" dirty="0">
              <a:solidFill>
                <a:schemeClr val="accent1"/>
              </a:solidFill>
            </a:endParaRPr>
          </a:p>
        </p:txBody>
      </p:sp>
      <p:sp>
        <p:nvSpPr>
          <p:cNvPr id="23" name="CuadroTexto 22"/>
          <p:cNvSpPr txBox="1"/>
          <p:nvPr/>
        </p:nvSpPr>
        <p:spPr>
          <a:xfrm>
            <a:off x="519004" y="374761"/>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
        <p:nvSpPr>
          <p:cNvPr id="10" name="Rectángulo redondeado 9"/>
          <p:cNvSpPr/>
          <p:nvPr/>
        </p:nvSpPr>
        <p:spPr>
          <a:xfrm>
            <a:off x="2118725" y="2322161"/>
            <a:ext cx="1565835" cy="7920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L" dirty="0" smtClean="0"/>
              <a:t>QUÉ</a:t>
            </a:r>
            <a:endParaRPr lang="es-CL" dirty="0"/>
          </a:p>
        </p:txBody>
      </p:sp>
      <p:sp>
        <p:nvSpPr>
          <p:cNvPr id="25" name="Rectángulo redondeado 24"/>
          <p:cNvSpPr/>
          <p:nvPr/>
        </p:nvSpPr>
        <p:spPr>
          <a:xfrm>
            <a:off x="5796135" y="3318060"/>
            <a:ext cx="1565835" cy="7920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L" dirty="0" smtClean="0"/>
              <a:t>QUIÉN</a:t>
            </a:r>
            <a:endParaRPr lang="es-CL" dirty="0"/>
          </a:p>
        </p:txBody>
      </p:sp>
      <p:sp>
        <p:nvSpPr>
          <p:cNvPr id="26" name="Rectángulo redondeado 25"/>
          <p:cNvSpPr/>
          <p:nvPr/>
        </p:nvSpPr>
        <p:spPr>
          <a:xfrm>
            <a:off x="5796136" y="2279702"/>
            <a:ext cx="1565835" cy="79208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L" dirty="0" smtClean="0"/>
              <a:t>CÓMO</a:t>
            </a:r>
            <a:endParaRPr lang="es-CL" dirty="0"/>
          </a:p>
        </p:txBody>
      </p:sp>
      <p:sp>
        <p:nvSpPr>
          <p:cNvPr id="27" name="Rectángulo redondeado 26"/>
          <p:cNvSpPr/>
          <p:nvPr/>
        </p:nvSpPr>
        <p:spPr>
          <a:xfrm>
            <a:off x="2149689" y="5408660"/>
            <a:ext cx="1565835"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CL" dirty="0" smtClean="0"/>
              <a:t>CUÁNDO</a:t>
            </a:r>
            <a:endParaRPr lang="es-CL" dirty="0"/>
          </a:p>
        </p:txBody>
      </p:sp>
      <p:sp>
        <p:nvSpPr>
          <p:cNvPr id="28" name="Rectángulo redondeado 27"/>
          <p:cNvSpPr/>
          <p:nvPr/>
        </p:nvSpPr>
        <p:spPr>
          <a:xfrm>
            <a:off x="2149689" y="4379827"/>
            <a:ext cx="1565835" cy="7920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smtClean="0"/>
              <a:t>DÓNDE</a:t>
            </a:r>
            <a:endParaRPr lang="es-CL" dirty="0"/>
          </a:p>
        </p:txBody>
      </p:sp>
      <p:sp>
        <p:nvSpPr>
          <p:cNvPr id="29" name="Rectángulo redondeado 28"/>
          <p:cNvSpPr/>
          <p:nvPr/>
        </p:nvSpPr>
        <p:spPr>
          <a:xfrm>
            <a:off x="2149690" y="3350994"/>
            <a:ext cx="1565835" cy="79208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CL" dirty="0" smtClean="0"/>
              <a:t>PORQUÉ</a:t>
            </a:r>
            <a:endParaRPr lang="es-CL" dirty="0"/>
          </a:p>
        </p:txBody>
      </p:sp>
      <p:sp>
        <p:nvSpPr>
          <p:cNvPr id="30" name="Elipse 29"/>
          <p:cNvSpPr/>
          <p:nvPr/>
        </p:nvSpPr>
        <p:spPr>
          <a:xfrm>
            <a:off x="1225046" y="2438718"/>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1</a:t>
            </a:r>
            <a:endParaRPr lang="es-CL" dirty="0"/>
          </a:p>
        </p:txBody>
      </p:sp>
      <p:sp>
        <p:nvSpPr>
          <p:cNvPr id="31" name="Elipse 30"/>
          <p:cNvSpPr/>
          <p:nvPr/>
        </p:nvSpPr>
        <p:spPr>
          <a:xfrm>
            <a:off x="1232918" y="3467551"/>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a:t>
            </a:r>
          </a:p>
        </p:txBody>
      </p:sp>
      <p:sp>
        <p:nvSpPr>
          <p:cNvPr id="32" name="Elipse 31"/>
          <p:cNvSpPr/>
          <p:nvPr/>
        </p:nvSpPr>
        <p:spPr>
          <a:xfrm>
            <a:off x="1225046" y="4527741"/>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3</a:t>
            </a:r>
          </a:p>
        </p:txBody>
      </p:sp>
      <p:sp>
        <p:nvSpPr>
          <p:cNvPr id="33" name="Elipse 32"/>
          <p:cNvSpPr/>
          <p:nvPr/>
        </p:nvSpPr>
        <p:spPr>
          <a:xfrm>
            <a:off x="1232918" y="5525217"/>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4</a:t>
            </a:r>
          </a:p>
        </p:txBody>
      </p:sp>
      <p:sp>
        <p:nvSpPr>
          <p:cNvPr id="34" name="Elipse 33"/>
          <p:cNvSpPr/>
          <p:nvPr/>
        </p:nvSpPr>
        <p:spPr>
          <a:xfrm>
            <a:off x="4918002" y="3454891"/>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6</a:t>
            </a:r>
          </a:p>
        </p:txBody>
      </p:sp>
      <p:sp>
        <p:nvSpPr>
          <p:cNvPr id="35" name="Elipse 34"/>
          <p:cNvSpPr/>
          <p:nvPr/>
        </p:nvSpPr>
        <p:spPr>
          <a:xfrm>
            <a:off x="4918002" y="2379908"/>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a:t>
            </a:r>
          </a:p>
        </p:txBody>
      </p:sp>
    </p:spTree>
    <p:extLst>
      <p:ext uri="{BB962C8B-B14F-4D97-AF65-F5344CB8AC3E}">
        <p14:creationId xmlns:p14="http://schemas.microsoft.com/office/powerpoint/2010/main" val="413934442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Rectángulo"/>
          <p:cNvSpPr/>
          <p:nvPr/>
        </p:nvSpPr>
        <p:spPr>
          <a:xfrm>
            <a:off x="796198" y="3183673"/>
            <a:ext cx="4331532" cy="2169825"/>
          </a:xfrm>
          <a:prstGeom prst="rect">
            <a:avLst/>
          </a:prstGeom>
        </p:spPr>
        <p:txBody>
          <a:bodyPr wrap="square">
            <a:spAutoFit/>
          </a:bodyPr>
          <a:lstStyle/>
          <a:p>
            <a:pPr algn="ctr">
              <a:lnSpc>
                <a:spcPct val="150000"/>
              </a:lnSpc>
            </a:pPr>
            <a:r>
              <a:rPr lang="es-CL" b="1" spc="600" dirty="0" smtClean="0">
                <a:solidFill>
                  <a:schemeClr val="bg1"/>
                </a:solidFill>
              </a:rPr>
              <a:t>¿Cuál es el primer paso que debo adoptar antes de comenzar el Desarrollo de un  software?</a:t>
            </a:r>
            <a:endParaRPr lang="es-CL" b="1" spc="600" dirty="0">
              <a:solidFill>
                <a:schemeClr val="bg1"/>
              </a:solidFill>
            </a:endParaRPr>
          </a:p>
        </p:txBody>
      </p:sp>
      <p:sp>
        <p:nvSpPr>
          <p:cNvPr id="25" name="1 Rectángulo"/>
          <p:cNvSpPr/>
          <p:nvPr/>
        </p:nvSpPr>
        <p:spPr>
          <a:xfrm>
            <a:off x="251496" y="897533"/>
            <a:ext cx="8280944" cy="1200329"/>
          </a:xfrm>
          <a:prstGeom prst="rect">
            <a:avLst/>
          </a:prstGeom>
        </p:spPr>
        <p:txBody>
          <a:bodyPr wrap="square">
            <a:spAutoFit/>
          </a:bodyPr>
          <a:lstStyle/>
          <a:p>
            <a:pPr algn="just"/>
            <a:r>
              <a:rPr lang="es-CL" sz="2400" b="1" spc="600" dirty="0" smtClean="0">
                <a:solidFill>
                  <a:schemeClr val="tx2"/>
                </a:solidFill>
              </a:rPr>
              <a:t>Las </a:t>
            </a:r>
            <a:r>
              <a:rPr lang="es-CL" sz="2400" b="1" spc="600" dirty="0">
                <a:solidFill>
                  <a:schemeClr val="tx2"/>
                </a:solidFill>
              </a:rPr>
              <a:t>actividades asociadas al proceso de planificación son:</a:t>
            </a:r>
          </a:p>
          <a:p>
            <a:pPr algn="just"/>
            <a:r>
              <a:rPr lang="es-CL" sz="2400" b="1" spc="600" dirty="0">
                <a:solidFill>
                  <a:schemeClr val="tx2"/>
                </a:solidFill>
              </a:rPr>
              <a:t> </a:t>
            </a:r>
          </a:p>
        </p:txBody>
      </p:sp>
      <p:sp>
        <p:nvSpPr>
          <p:cNvPr id="2" name="CuadroTexto 1"/>
          <p:cNvSpPr txBox="1"/>
          <p:nvPr/>
        </p:nvSpPr>
        <p:spPr>
          <a:xfrm>
            <a:off x="474700" y="359548"/>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pic>
        <p:nvPicPr>
          <p:cNvPr id="8" name="13 Imagen" descr="Imagen11.png"/>
          <p:cNvPicPr/>
          <p:nvPr/>
        </p:nvPicPr>
        <p:blipFill>
          <a:blip r:embed="rId3" cstate="print"/>
          <a:stretch>
            <a:fillRect/>
          </a:stretch>
        </p:blipFill>
        <p:spPr>
          <a:xfrm>
            <a:off x="611560" y="2101176"/>
            <a:ext cx="7920880" cy="4208143"/>
          </a:xfrm>
          <a:prstGeom prst="rect">
            <a:avLst/>
          </a:prstGeom>
        </p:spPr>
      </p:pic>
    </p:spTree>
    <p:extLst>
      <p:ext uri="{BB962C8B-B14F-4D97-AF65-F5344CB8AC3E}">
        <p14:creationId xmlns:p14="http://schemas.microsoft.com/office/powerpoint/2010/main" val="297640616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Rectángulo"/>
          <p:cNvSpPr/>
          <p:nvPr/>
        </p:nvSpPr>
        <p:spPr>
          <a:xfrm>
            <a:off x="683568" y="3194521"/>
            <a:ext cx="4331532" cy="1318181"/>
          </a:xfrm>
          <a:prstGeom prst="rect">
            <a:avLst/>
          </a:prstGeom>
        </p:spPr>
        <p:txBody>
          <a:bodyPr wrap="square">
            <a:spAutoFit/>
          </a:bodyPr>
          <a:lstStyle/>
          <a:p>
            <a:pPr algn="ctr">
              <a:lnSpc>
                <a:spcPct val="150000"/>
              </a:lnSpc>
            </a:pPr>
            <a:r>
              <a:rPr lang="es-CL" sz="2800" b="1" spc="600" dirty="0" smtClean="0">
                <a:solidFill>
                  <a:schemeClr val="bg1"/>
                </a:solidFill>
              </a:rPr>
              <a:t>Buscar los Requerimientos</a:t>
            </a:r>
            <a:endParaRPr lang="es-CL" sz="2800" b="1" spc="600" dirty="0">
              <a:solidFill>
                <a:schemeClr val="bg1"/>
              </a:solidFill>
            </a:endParaRPr>
          </a:p>
        </p:txBody>
      </p:sp>
      <p:sp>
        <p:nvSpPr>
          <p:cNvPr id="3" name="CuadroTexto 2"/>
          <p:cNvSpPr txBox="1"/>
          <p:nvPr/>
        </p:nvSpPr>
        <p:spPr>
          <a:xfrm>
            <a:off x="251520" y="4671100"/>
            <a:ext cx="8574250" cy="2123658"/>
          </a:xfrm>
          <a:prstGeom prst="rect">
            <a:avLst/>
          </a:prstGeom>
          <a:noFill/>
        </p:spPr>
        <p:txBody>
          <a:bodyPr wrap="square" rtlCol="0">
            <a:spAutoFit/>
          </a:bodyPr>
          <a:lstStyle/>
          <a:p>
            <a:pPr algn="just"/>
            <a:r>
              <a:rPr lang="es-CL" sz="2400" b="1" i="1" dirty="0" smtClean="0">
                <a:solidFill>
                  <a:schemeClr val="tx2"/>
                </a:solidFill>
              </a:rPr>
              <a:t>La </a:t>
            </a:r>
            <a:r>
              <a:rPr lang="es-CL" sz="2400" b="1" i="1" dirty="0">
                <a:solidFill>
                  <a:schemeClr val="tx2"/>
                </a:solidFill>
              </a:rPr>
              <a:t>primera actividad de la planificación es determinar el </a:t>
            </a:r>
            <a:r>
              <a:rPr lang="es-CL" sz="3600" dirty="0">
                <a:solidFill>
                  <a:schemeClr val="accent6">
                    <a:lumMod val="75000"/>
                  </a:schemeClr>
                </a:solidFill>
              </a:rPr>
              <a:t>ámbito del software</a:t>
            </a:r>
            <a:r>
              <a:rPr lang="es-CL" sz="2400" b="1" i="1" dirty="0">
                <a:solidFill>
                  <a:schemeClr val="tx2"/>
                </a:solidFill>
              </a:rPr>
              <a:t>. Este, especifica los objetivos del proyecto, el control y los datos a procesar, la función, el rendimiento, las restricciones, las interfaces y la fiabilidad</a:t>
            </a:r>
            <a:r>
              <a:rPr lang="es-CL" sz="2400" b="1" i="1" dirty="0" smtClean="0">
                <a:solidFill>
                  <a:schemeClr val="tx2"/>
                </a:solidFill>
              </a:rPr>
              <a:t>.</a:t>
            </a:r>
            <a:endParaRPr lang="es-CL" sz="2400" b="1" i="1" dirty="0">
              <a:solidFill>
                <a:schemeClr val="tx2"/>
              </a:solidFill>
            </a:endParaRPr>
          </a:p>
          <a:p>
            <a:pPr algn="just"/>
            <a:r>
              <a:rPr lang="es-CL" sz="2400" b="1" i="1" dirty="0">
                <a:solidFill>
                  <a:schemeClr val="tx2"/>
                </a:solidFill>
              </a:rPr>
              <a:t> </a:t>
            </a:r>
          </a:p>
        </p:txBody>
      </p:sp>
      <p:sp>
        <p:nvSpPr>
          <p:cNvPr id="10" name="CuadroTexto 9"/>
          <p:cNvSpPr txBox="1"/>
          <p:nvPr/>
        </p:nvSpPr>
        <p:spPr>
          <a:xfrm>
            <a:off x="474700" y="359548"/>
            <a:ext cx="2540247" cy="369332"/>
          </a:xfrm>
          <a:prstGeom prst="rect">
            <a:avLst/>
          </a:prstGeom>
          <a:noFill/>
        </p:spPr>
        <p:txBody>
          <a:bodyPr wrap="none" rtlCol="0">
            <a:spAutoFit/>
          </a:bodyPr>
          <a:lstStyle/>
          <a:p>
            <a:r>
              <a:rPr lang="es-CL" dirty="0" smtClean="0">
                <a:solidFill>
                  <a:schemeClr val="bg1"/>
                </a:solidFill>
              </a:rPr>
              <a:t>Procesos de Planificación</a:t>
            </a:r>
            <a:endParaRPr lang="es-CL" dirty="0">
              <a:solidFill>
                <a:schemeClr val="bg1"/>
              </a:solidFill>
            </a:endParaRPr>
          </a:p>
        </p:txBody>
      </p:sp>
      <p:pic>
        <p:nvPicPr>
          <p:cNvPr id="4" name="Imagen 3"/>
          <p:cNvPicPr>
            <a:picLocks noChangeAspect="1"/>
          </p:cNvPicPr>
          <p:nvPr/>
        </p:nvPicPr>
        <p:blipFill>
          <a:blip r:embed="rId3"/>
          <a:stretch>
            <a:fillRect/>
          </a:stretch>
        </p:blipFill>
        <p:spPr>
          <a:xfrm>
            <a:off x="683568" y="887278"/>
            <a:ext cx="6984776" cy="3625423"/>
          </a:xfrm>
          <a:prstGeom prst="rect">
            <a:avLst/>
          </a:prstGeom>
        </p:spPr>
      </p:pic>
    </p:spTree>
    <p:extLst>
      <p:ext uri="{BB962C8B-B14F-4D97-AF65-F5344CB8AC3E}">
        <p14:creationId xmlns:p14="http://schemas.microsoft.com/office/powerpoint/2010/main" val="1929719134"/>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2454</TotalTime>
  <Words>3153</Words>
  <Application>Microsoft Office PowerPoint</Application>
  <PresentationFormat>Presentación en pantalla (4:3)</PresentationFormat>
  <Paragraphs>375</Paragraphs>
  <Slides>41</Slides>
  <Notes>34</Notes>
  <HiddenSlides>0</HiddenSlides>
  <MMClips>0</MMClips>
  <ScaleCrop>false</ScaleCrop>
  <HeadingPairs>
    <vt:vector size="4" baseType="variant">
      <vt:variant>
        <vt:lpstr>Tema</vt:lpstr>
      </vt:variant>
      <vt:variant>
        <vt:i4>1</vt:i4>
      </vt:variant>
      <vt:variant>
        <vt:lpstr>Títulos de diapositiva</vt:lpstr>
      </vt:variant>
      <vt:variant>
        <vt:i4>41</vt:i4>
      </vt:variant>
    </vt:vector>
  </HeadingPairs>
  <TitlesOfParts>
    <vt:vector size="42"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MATRIZ DE IDEAS INNOVADORAS</dc:title>
  <dc:creator>prometeus</dc:creator>
  <cp:lastModifiedBy>israel alberto naranjo retamal</cp:lastModifiedBy>
  <cp:revision>296</cp:revision>
  <dcterms:created xsi:type="dcterms:W3CDTF">2012-08-17T05:12:33Z</dcterms:created>
  <dcterms:modified xsi:type="dcterms:W3CDTF">2016-04-12T04:54:00Z</dcterms:modified>
</cp:coreProperties>
</file>